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</p:sldMasterIdLst>
  <p:notesMasterIdLst>
    <p:notesMasterId r:id="rId42"/>
  </p:notesMasterIdLst>
  <p:sldIdLst>
    <p:sldId id="256" r:id="rId2"/>
    <p:sldId id="273" r:id="rId3"/>
    <p:sldId id="274" r:id="rId4"/>
    <p:sldId id="275" r:id="rId5"/>
    <p:sldId id="276" r:id="rId6"/>
    <p:sldId id="262" r:id="rId7"/>
    <p:sldId id="277" r:id="rId8"/>
    <p:sldId id="278" r:id="rId9"/>
    <p:sldId id="257" r:id="rId10"/>
    <p:sldId id="264" r:id="rId11"/>
    <p:sldId id="265" r:id="rId12"/>
    <p:sldId id="280" r:id="rId13"/>
    <p:sldId id="281" r:id="rId14"/>
    <p:sldId id="266" r:id="rId15"/>
    <p:sldId id="282" r:id="rId16"/>
    <p:sldId id="267" r:id="rId17"/>
    <p:sldId id="283" r:id="rId18"/>
    <p:sldId id="284" r:id="rId19"/>
    <p:sldId id="285" r:id="rId20"/>
    <p:sldId id="259" r:id="rId21"/>
    <p:sldId id="263" r:id="rId22"/>
    <p:sldId id="287" r:id="rId23"/>
    <p:sldId id="290" r:id="rId24"/>
    <p:sldId id="260" r:id="rId25"/>
    <p:sldId id="261" r:id="rId26"/>
    <p:sldId id="271" r:id="rId27"/>
    <p:sldId id="288" r:id="rId28"/>
    <p:sldId id="286" r:id="rId29"/>
    <p:sldId id="291" r:id="rId30"/>
    <p:sldId id="268" r:id="rId31"/>
    <p:sldId id="292" r:id="rId32"/>
    <p:sldId id="269" r:id="rId33"/>
    <p:sldId id="293" r:id="rId34"/>
    <p:sldId id="294" r:id="rId35"/>
    <p:sldId id="270" r:id="rId36"/>
    <p:sldId id="299" r:id="rId37"/>
    <p:sldId id="295" r:id="rId38"/>
    <p:sldId id="297" r:id="rId39"/>
    <p:sldId id="296" r:id="rId40"/>
    <p:sldId id="298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104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4ADCED-E568-924B-835C-0CA7F7AAD0C1}" type="datetimeFigureOut">
              <a:rPr lang="fr-FR" smtClean="0"/>
              <a:t>09/05/19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E6BEAC-6EEF-4043-ADA7-957134A1424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18338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F38A8-E0F0-B548-AB40-57F2275564A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99928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F38A8-E0F0-B548-AB40-57F2275564A5}" type="slidenum">
              <a:rPr lang="fr-FR" smtClean="0"/>
              <a:t>30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40037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F38A8-E0F0-B548-AB40-57F2275564A5}" type="slidenum">
              <a:rPr lang="fr-FR" smtClean="0"/>
              <a:t>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40037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F38A8-E0F0-B548-AB40-57F2275564A5}" type="slidenum">
              <a:rPr lang="fr-FR" smtClean="0"/>
              <a:t>35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101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smtClean="0"/>
              <a:t>Much</a:t>
            </a:r>
            <a:r>
              <a:rPr lang="fr-FR" baseline="0" dirty="0" smtClean="0"/>
              <a:t> of </a:t>
            </a:r>
            <a:r>
              <a:rPr lang="fr-FR" baseline="0" dirty="0" err="1" smtClean="0"/>
              <a:t>my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work</a:t>
            </a:r>
            <a:r>
              <a:rPr lang="fr-FR" baseline="0" dirty="0" smtClean="0"/>
              <a:t> branches off </a:t>
            </a:r>
            <a:r>
              <a:rPr lang="fr-FR" baseline="0" dirty="0" err="1" smtClean="0"/>
              <a:t>species</a:t>
            </a:r>
            <a:r>
              <a:rPr lang="fr-FR" baseline="0" dirty="0" smtClean="0"/>
              <a:t> distribution </a:t>
            </a:r>
            <a:r>
              <a:rPr lang="fr-FR" baseline="0" dirty="0" err="1" smtClean="0"/>
              <a:t>modelling</a:t>
            </a:r>
            <a:endParaRPr lang="fr-FR" baseline="0" dirty="0" smtClean="0"/>
          </a:p>
          <a:p>
            <a:endParaRPr lang="fr-FR" baseline="0" dirty="0" smtClean="0"/>
          </a:p>
          <a:p>
            <a:r>
              <a:rPr lang="fr-FR" baseline="0" dirty="0" err="1" smtClean="0"/>
              <a:t>SDMs</a:t>
            </a:r>
            <a:r>
              <a:rPr lang="fr-FR" baseline="0" dirty="0" smtClean="0"/>
              <a:t> (</a:t>
            </a:r>
            <a:r>
              <a:rPr lang="fr-FR" baseline="0" dirty="0" err="1" smtClean="0"/>
              <a:t>ENMs</a:t>
            </a:r>
            <a:r>
              <a:rPr lang="fr-FR" baseline="0" dirty="0" smtClean="0"/>
              <a:t>) are a </a:t>
            </a:r>
            <a:r>
              <a:rPr lang="fr-FR" baseline="0" dirty="0" err="1" smtClean="0"/>
              <a:t>very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popular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way</a:t>
            </a:r>
            <a:r>
              <a:rPr lang="fr-FR" baseline="0" dirty="0" smtClean="0"/>
              <a:t> to model </a:t>
            </a:r>
            <a:r>
              <a:rPr lang="fr-FR" baseline="0" dirty="0" err="1" smtClean="0"/>
              <a:t>biodiversity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usually</a:t>
            </a:r>
            <a:r>
              <a:rPr lang="fr-FR" baseline="0" dirty="0" smtClean="0"/>
              <a:t> the </a:t>
            </a:r>
            <a:r>
              <a:rPr lang="fr-FR" baseline="0" dirty="0" err="1" smtClean="0"/>
              <a:t>occurrnence</a:t>
            </a:r>
            <a:r>
              <a:rPr lang="fr-FR" baseline="0" dirty="0" smtClean="0"/>
              <a:t> of </a:t>
            </a:r>
            <a:r>
              <a:rPr lang="fr-FR" baseline="0" dirty="0" err="1" smtClean="0"/>
              <a:t>species</a:t>
            </a:r>
            <a:endParaRPr lang="fr-FR" baseline="0" dirty="0" smtClean="0"/>
          </a:p>
          <a:p>
            <a:endParaRPr lang="fr-FR" baseline="0" dirty="0" smtClean="0"/>
          </a:p>
          <a:p>
            <a:r>
              <a:rPr lang="fr-FR" baseline="0" dirty="0" err="1" smtClean="0"/>
              <a:t>These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models</a:t>
            </a:r>
            <a:r>
              <a:rPr lang="fr-FR" baseline="0" dirty="0" smtClean="0"/>
              <a:t> are </a:t>
            </a:r>
            <a:r>
              <a:rPr lang="fr-FR" baseline="0" dirty="0" err="1" smtClean="0"/>
              <a:t>advantageous</a:t>
            </a:r>
            <a:r>
              <a:rPr lang="fr-FR" baseline="0" dirty="0" smtClean="0"/>
              <a:t> for a </a:t>
            </a:r>
            <a:r>
              <a:rPr lang="fr-FR" baseline="0" dirty="0" err="1" smtClean="0"/>
              <a:t>number</a:t>
            </a:r>
            <a:r>
              <a:rPr lang="fr-FR" baseline="0" dirty="0" smtClean="0"/>
              <a:t> of </a:t>
            </a:r>
            <a:r>
              <a:rPr lang="fr-FR" baseline="0" dirty="0" err="1" smtClean="0"/>
              <a:t>reason</a:t>
            </a:r>
            <a:r>
              <a:rPr lang="fr-FR" baseline="0" dirty="0" smtClean="0"/>
              <a:t>..</a:t>
            </a:r>
          </a:p>
          <a:p>
            <a:r>
              <a:rPr lang="fr-FR" baseline="0" dirty="0" smtClean="0"/>
              <a:t>-</a:t>
            </a:r>
            <a:r>
              <a:rPr lang="fr-FR" baseline="0" dirty="0" err="1" smtClean="0"/>
              <a:t>well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known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realtively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easy</a:t>
            </a:r>
            <a:r>
              <a:rPr lang="fr-FR" baseline="0" dirty="0" smtClean="0"/>
              <a:t> to model, lots of </a:t>
            </a:r>
            <a:r>
              <a:rPr lang="fr-FR" baseline="0" dirty="0" err="1" smtClean="0"/>
              <a:t>avaible</a:t>
            </a:r>
            <a:r>
              <a:rPr lang="fr-FR" baseline="0" dirty="0" smtClean="0"/>
              <a:t> data,.. </a:t>
            </a:r>
            <a:r>
              <a:rPr lang="fr-FR" baseline="0" dirty="0" err="1" smtClean="0"/>
              <a:t>They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can</a:t>
            </a:r>
            <a:r>
              <a:rPr lang="fr-FR" baseline="0" dirty="0" smtClean="0"/>
              <a:t> </a:t>
            </a:r>
            <a:r>
              <a:rPr lang="fr-FR" baseline="0" dirty="0" err="1" smtClean="0"/>
              <a:t>be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used</a:t>
            </a:r>
            <a:r>
              <a:rPr lang="fr-FR" baseline="0" dirty="0" smtClean="0"/>
              <a:t> for </a:t>
            </a:r>
            <a:r>
              <a:rPr lang="fr-FR" baseline="0" dirty="0" err="1" smtClean="0"/>
              <a:t>both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ecological</a:t>
            </a:r>
            <a:r>
              <a:rPr lang="fr-FR" baseline="0" dirty="0" smtClean="0"/>
              <a:t> </a:t>
            </a:r>
            <a:r>
              <a:rPr lang="fr-FR" baseline="0" dirty="0" err="1" smtClean="0"/>
              <a:t>understanding</a:t>
            </a:r>
            <a:r>
              <a:rPr lang="fr-FR" baseline="0" dirty="0" smtClean="0"/>
              <a:t> as </a:t>
            </a:r>
            <a:r>
              <a:rPr lang="fr-FR" baseline="0" dirty="0" err="1" smtClean="0"/>
              <a:t>well</a:t>
            </a:r>
            <a:r>
              <a:rPr lang="fr-FR" baseline="0" dirty="0" smtClean="0"/>
              <a:t> as </a:t>
            </a:r>
            <a:r>
              <a:rPr lang="fr-FR" baseline="0" dirty="0" err="1" smtClean="0"/>
              <a:t>prediction</a:t>
            </a:r>
            <a:endParaRPr lang="fr-FR" baseline="0" dirty="0" smtClean="0"/>
          </a:p>
          <a:p>
            <a:r>
              <a:rPr lang="fr-FR" baseline="0" dirty="0" err="1" smtClean="0"/>
              <a:t>Used</a:t>
            </a:r>
            <a:r>
              <a:rPr lang="fr-FR" baseline="0" dirty="0" smtClean="0"/>
              <a:t> in applications </a:t>
            </a:r>
            <a:r>
              <a:rPr lang="fr-FR" baseline="0" dirty="0" err="1" smtClean="0"/>
              <a:t>from</a:t>
            </a:r>
            <a:r>
              <a:rPr lang="fr-FR" baseline="0" dirty="0" smtClean="0"/>
              <a:t> </a:t>
            </a:r>
            <a:r>
              <a:rPr lang="fr-FR" baseline="0" dirty="0" err="1" smtClean="0"/>
              <a:t>climate</a:t>
            </a:r>
            <a:r>
              <a:rPr lang="fr-FR" baseline="0" dirty="0" smtClean="0"/>
              <a:t> change </a:t>
            </a:r>
            <a:r>
              <a:rPr lang="fr-FR" baseline="0" dirty="0" err="1" smtClean="0"/>
              <a:t>research</a:t>
            </a:r>
            <a:r>
              <a:rPr lang="fr-FR" baseline="0" dirty="0" smtClean="0"/>
              <a:t>, invasion </a:t>
            </a:r>
            <a:r>
              <a:rPr lang="fr-FR" baseline="0" dirty="0" err="1" smtClean="0"/>
              <a:t>ecology</a:t>
            </a:r>
            <a:r>
              <a:rPr lang="fr-FR" baseline="0" dirty="0" smtClean="0"/>
              <a:t>, </a:t>
            </a:r>
            <a:r>
              <a:rPr lang="fr-FR" baseline="0" dirty="0" err="1" smtClean="0"/>
              <a:t>endangered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species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research</a:t>
            </a:r>
            <a:endParaRPr lang="fr-FR" baseline="0" dirty="0" smtClean="0"/>
          </a:p>
          <a:p>
            <a:endParaRPr lang="fr-FR" baseline="0" dirty="0" smtClean="0"/>
          </a:p>
          <a:p>
            <a:r>
              <a:rPr lang="fr-FR" baseline="0" dirty="0" smtClean="0"/>
              <a:t>A </a:t>
            </a:r>
            <a:r>
              <a:rPr lang="fr-FR" baseline="0" dirty="0" err="1" smtClean="0"/>
              <a:t>species</a:t>
            </a:r>
            <a:r>
              <a:rPr lang="fr-FR" baseline="0" dirty="0" smtClean="0"/>
              <a:t> distribution model </a:t>
            </a:r>
            <a:r>
              <a:rPr lang="fr-FR" baseline="0" dirty="0" err="1" smtClean="0"/>
              <a:t>needs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two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things</a:t>
            </a:r>
            <a:r>
              <a:rPr lang="fr-FR" baseline="0" dirty="0" smtClean="0"/>
              <a:t>- location data for a </a:t>
            </a:r>
            <a:r>
              <a:rPr lang="fr-FR" baseline="0" dirty="0" err="1" smtClean="0"/>
              <a:t>species</a:t>
            </a:r>
            <a:r>
              <a:rPr lang="fr-FR" baseline="0" dirty="0" smtClean="0"/>
              <a:t> and </a:t>
            </a:r>
            <a:r>
              <a:rPr lang="fr-FR" baseline="0" dirty="0" err="1" smtClean="0"/>
              <a:t>some</a:t>
            </a:r>
            <a:r>
              <a:rPr lang="fr-FR" baseline="0" dirty="0" smtClean="0"/>
              <a:t> </a:t>
            </a:r>
            <a:r>
              <a:rPr lang="fr-FR" baseline="0" dirty="0" err="1" smtClean="0"/>
              <a:t>kind</a:t>
            </a:r>
            <a:r>
              <a:rPr lang="fr-FR" baseline="0" dirty="0" smtClean="0"/>
              <a:t> of </a:t>
            </a:r>
            <a:r>
              <a:rPr lang="fr-FR" baseline="0" dirty="0" err="1" smtClean="0"/>
              <a:t>attributes</a:t>
            </a:r>
            <a:r>
              <a:rPr lang="fr-FR" baseline="0" dirty="0" smtClean="0"/>
              <a:t> </a:t>
            </a:r>
            <a:r>
              <a:rPr lang="fr-FR" baseline="0" dirty="0" err="1" smtClean="0"/>
              <a:t>associated</a:t>
            </a:r>
            <a:r>
              <a:rPr lang="fr-FR" baseline="0" dirty="0" smtClean="0"/>
              <a:t> </a:t>
            </a:r>
            <a:r>
              <a:rPr lang="fr-FR" baseline="0" dirty="0" err="1" smtClean="0"/>
              <a:t>with</a:t>
            </a:r>
            <a:r>
              <a:rPr lang="fr-FR" baseline="0" dirty="0" smtClean="0"/>
              <a:t> </a:t>
            </a:r>
            <a:r>
              <a:rPr lang="fr-FR" baseline="0" dirty="0" err="1" smtClean="0"/>
              <a:t>those</a:t>
            </a:r>
            <a:r>
              <a:rPr lang="fr-FR" baseline="0" dirty="0" smtClean="0"/>
              <a:t> locations.. 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F38A8-E0F0-B548-AB40-57F2275564A5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64467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F38A8-E0F0-B548-AB40-57F2275564A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4003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E6BEAC-6EEF-4043-ADA7-957134A1424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5068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F38A8-E0F0-B548-AB40-57F2275564A5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40037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F38A8-E0F0-B548-AB40-57F2275564A5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4003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F38A8-E0F0-B548-AB40-57F2275564A5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02638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E6BEAC-6EEF-4043-ADA7-957134A14242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71506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5F38A8-E0F0-B548-AB40-57F2275564A5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4003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Cliquez et modifiez le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Cliquez pour 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Cliquez et modifiez le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Cliquez et modifiez le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 anchor="t"/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5600"/>
              <a:t>Title Text</a:t>
            </a:r>
          </a:p>
        </p:txBody>
      </p:sp>
      <p:sp>
        <p:nvSpPr>
          <p:cNvPr id="19" name="Shape 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500"/>
              <a:t>Body Level One</a:t>
            </a:r>
          </a:p>
          <a:p>
            <a:pPr lvl="1">
              <a:defRPr sz="1800"/>
            </a:pPr>
            <a:r>
              <a:rPr sz="2500"/>
              <a:t>Body Level Two</a:t>
            </a:r>
          </a:p>
          <a:p>
            <a:pPr lvl="2">
              <a:defRPr sz="1800"/>
            </a:pPr>
            <a:r>
              <a:rPr sz="2500"/>
              <a:t>Body Level Three</a:t>
            </a:r>
          </a:p>
          <a:p>
            <a:pPr lvl="3">
              <a:defRPr sz="1800"/>
            </a:pPr>
            <a:r>
              <a:rPr sz="2500"/>
              <a:t>Body Level Four</a:t>
            </a:r>
          </a:p>
          <a:p>
            <a:pPr lvl="4">
              <a:defRPr sz="1800"/>
            </a:pPr>
            <a:r>
              <a:rPr sz="2500"/>
              <a:t>Body Level Five</a:t>
            </a:r>
          </a:p>
        </p:txBody>
      </p:sp>
    </p:spTree>
    <p:extLst>
      <p:ext uri="{BB962C8B-B14F-4D97-AF65-F5344CB8AC3E}">
        <p14:creationId xmlns:p14="http://schemas.microsoft.com/office/powerpoint/2010/main" val="1030017347"/>
      </p:ext>
    </p:extLst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Cliquez et modifiez le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t"/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Cliquez et modifiez le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Cliquez et modifiez le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Cliquez et modifiez le titre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Faire glisser l'image vers l'espace réservé ou cliquer sur l'icône pour l'ajouter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 anchor="t"/>
          <a:lstStyle>
            <a:lvl1pPr marL="0" indent="0">
              <a:buNone/>
              <a:defRPr sz="14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Cliquez et modifiez le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66AD8-BC4A-4004-9882-414398D930CA}" type="datetimeFigureOut">
              <a:rPr lang="en-US" smtClean="0"/>
              <a:t>09/05/19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D2C864-9362-43C7-A136-D9C41D93A96D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jpe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jpe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5.png"/><Relationship Id="rId12" Type="http://schemas.openxmlformats.org/officeDocument/2006/relationships/image" Target="../media/image26.png"/><Relationship Id="rId13" Type="http://schemas.openxmlformats.org/officeDocument/2006/relationships/image" Target="../media/image27.png"/><Relationship Id="rId14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Relationship Id="rId5" Type="http://schemas.microsoft.com/office/2007/relationships/hdphoto" Target="../media/hdphoto1.wdp"/><Relationship Id="rId6" Type="http://schemas.openxmlformats.org/officeDocument/2006/relationships/image" Target="../media/image20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Relationship Id="rId9" Type="http://schemas.openxmlformats.org/officeDocument/2006/relationships/image" Target="../media/image23.png"/><Relationship Id="rId10" Type="http://schemas.openxmlformats.org/officeDocument/2006/relationships/image" Target="../media/image2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12.jpe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5" Type="http://schemas.openxmlformats.org/officeDocument/2006/relationships/image" Target="../media/image12.jpeg"/><Relationship Id="rId6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18.png"/><Relationship Id="rId5" Type="http://schemas.openxmlformats.org/officeDocument/2006/relationships/image" Target="../media/image36.emf"/><Relationship Id="rId6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png"/><Relationship Id="rId3" Type="http://schemas.openxmlformats.org/officeDocument/2006/relationships/image" Target="../media/image4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56628" y="628755"/>
            <a:ext cx="6572461" cy="2287708"/>
          </a:xfrm>
        </p:spPr>
        <p:txBody>
          <a:bodyPr>
            <a:normAutofit/>
          </a:bodyPr>
          <a:lstStyle/>
          <a:p>
            <a:r>
              <a:rPr lang="fr-FR" sz="4800" dirty="0" err="1" smtClean="0"/>
              <a:t>Beyond</a:t>
            </a:r>
            <a:r>
              <a:rPr lang="fr-FR" sz="4800" dirty="0" smtClean="0"/>
              <a:t> single </a:t>
            </a:r>
            <a:r>
              <a:rPr lang="fr-FR" sz="4800" dirty="0" err="1" smtClean="0"/>
              <a:t>species</a:t>
            </a:r>
            <a:r>
              <a:rPr lang="fr-FR" sz="4800" dirty="0" smtClean="0"/>
              <a:t> </a:t>
            </a:r>
            <a:r>
              <a:rPr lang="fr-FR" sz="4800" dirty="0" err="1" smtClean="0"/>
              <a:t>SDMs</a:t>
            </a:r>
            <a:endParaRPr lang="fr-FR" sz="4800" dirty="0"/>
          </a:p>
        </p:txBody>
      </p:sp>
      <p:sp>
        <p:nvSpPr>
          <p:cNvPr id="5" name="Sous-titre 2"/>
          <p:cNvSpPr>
            <a:spLocks noGrp="1"/>
          </p:cNvSpPr>
          <p:nvPr>
            <p:ph type="subTitle" idx="1"/>
          </p:nvPr>
        </p:nvSpPr>
        <p:spPr>
          <a:xfrm>
            <a:off x="1487362" y="3472765"/>
            <a:ext cx="6445537" cy="2955998"/>
          </a:xfrm>
        </p:spPr>
        <p:txBody>
          <a:bodyPr>
            <a:normAutofit fontScale="85000" lnSpcReduction="20000"/>
          </a:bodyPr>
          <a:lstStyle/>
          <a:p>
            <a:r>
              <a:rPr lang="fr-FR" sz="2400" dirty="0" smtClean="0"/>
              <a:t>Laura Pollock</a:t>
            </a:r>
          </a:p>
          <a:p>
            <a:endParaRPr lang="fr-FR" sz="2400" dirty="0" smtClean="0"/>
          </a:p>
          <a:p>
            <a:r>
              <a:rPr lang="fr-FR" sz="2400" dirty="0" smtClean="0"/>
              <a:t>CNRS (Center for National </a:t>
            </a:r>
            <a:r>
              <a:rPr lang="fr-FR" sz="2400" dirty="0" err="1" smtClean="0"/>
              <a:t>Scientific</a:t>
            </a:r>
            <a:r>
              <a:rPr lang="fr-FR" sz="2400" dirty="0" smtClean="0"/>
              <a:t> </a:t>
            </a:r>
            <a:r>
              <a:rPr lang="fr-FR" sz="2400" dirty="0" err="1" smtClean="0"/>
              <a:t>Research</a:t>
            </a:r>
            <a:r>
              <a:rPr lang="fr-FR" sz="2400" dirty="0" smtClean="0"/>
              <a:t>)</a:t>
            </a:r>
          </a:p>
          <a:p>
            <a:r>
              <a:rPr lang="fr-FR" sz="2400" dirty="0" err="1" smtClean="0"/>
              <a:t>University</a:t>
            </a:r>
            <a:r>
              <a:rPr lang="fr-FR" sz="2400" dirty="0" smtClean="0"/>
              <a:t> of Grenoble </a:t>
            </a:r>
            <a:r>
              <a:rPr lang="fr-FR" sz="2400" dirty="0" err="1" smtClean="0"/>
              <a:t>Alps</a:t>
            </a:r>
            <a:r>
              <a:rPr lang="fr-FR" sz="2400" dirty="0" smtClean="0"/>
              <a:t>, France</a:t>
            </a:r>
          </a:p>
          <a:p>
            <a:endParaRPr lang="fr-FR" sz="2400" dirty="0" smtClean="0"/>
          </a:p>
          <a:p>
            <a:r>
              <a:rPr lang="fr-FR" sz="2400" dirty="0" smtClean="0"/>
              <a:t>McGill </a:t>
            </a:r>
            <a:r>
              <a:rPr lang="fr-FR" sz="2400" dirty="0" err="1" smtClean="0"/>
              <a:t>University</a:t>
            </a:r>
            <a:r>
              <a:rPr lang="fr-FR" sz="2400" dirty="0" smtClean="0"/>
              <a:t>, Montréal, </a:t>
            </a:r>
            <a:r>
              <a:rPr lang="fr-FR" sz="2400" dirty="0" err="1" smtClean="0"/>
              <a:t>Quebec</a:t>
            </a:r>
            <a:endParaRPr lang="fr-FR" sz="2400" dirty="0" smtClean="0"/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147986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smtClean="0"/>
              <a:t>How to </a:t>
            </a:r>
            <a:r>
              <a:rPr lang="fr-FR" dirty="0" err="1" smtClean="0"/>
              <a:t>add</a:t>
            </a:r>
            <a:r>
              <a:rPr lang="fr-FR" dirty="0" smtClean="0"/>
              <a:t> </a:t>
            </a:r>
            <a:r>
              <a:rPr lang="fr-FR" dirty="0" err="1" smtClean="0"/>
              <a:t>species</a:t>
            </a:r>
            <a:r>
              <a:rPr lang="fr-FR" dirty="0" smtClean="0"/>
              <a:t> to an SDM?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1123059" y="3182053"/>
            <a:ext cx="672663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dirty="0"/>
          </a:p>
          <a:p>
            <a:r>
              <a:rPr lang="fr-FR" sz="2800" dirty="0"/>
              <a:t>	</a:t>
            </a:r>
            <a:r>
              <a:rPr lang="fr-FR" sz="2800" dirty="0" err="1" smtClean="0"/>
              <a:t>species</a:t>
            </a:r>
            <a:r>
              <a:rPr lang="fr-FR" sz="2800" dirty="0" smtClean="0"/>
              <a:t> occurrence ~ f ( </a:t>
            </a:r>
            <a:r>
              <a:rPr lang="fr-FR" sz="2800" dirty="0" err="1" smtClean="0"/>
              <a:t>Environment</a:t>
            </a:r>
            <a:r>
              <a:rPr lang="fr-FR" sz="2800" dirty="0"/>
              <a:t>)</a:t>
            </a:r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457200" y="2081852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smtClean="0"/>
              <a:t>Single </a:t>
            </a:r>
            <a:r>
              <a:rPr lang="fr-FR" dirty="0" err="1" smtClean="0"/>
              <a:t>species</a:t>
            </a:r>
            <a:r>
              <a:rPr lang="fr-FR" dirty="0" smtClean="0"/>
              <a:t> SDM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920167" y="4426680"/>
            <a:ext cx="7305793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fr-FR" dirty="0"/>
          </a:p>
          <a:p>
            <a:pPr algn="ctr"/>
            <a:r>
              <a:rPr lang="fr-FR" sz="2800" dirty="0"/>
              <a:t>	</a:t>
            </a:r>
            <a:r>
              <a:rPr lang="fr-FR" sz="2800" dirty="0" err="1" smtClean="0"/>
              <a:t>species</a:t>
            </a:r>
            <a:r>
              <a:rPr lang="fr-FR" sz="2800" dirty="0" smtClean="0"/>
              <a:t> occurrence ~ f ( </a:t>
            </a:r>
            <a:r>
              <a:rPr lang="fr-FR" sz="2800" dirty="0" err="1" smtClean="0"/>
              <a:t>Environment</a:t>
            </a:r>
            <a:endParaRPr lang="fr-FR" sz="2800" dirty="0" smtClean="0"/>
          </a:p>
          <a:p>
            <a:pPr algn="ctr"/>
            <a:r>
              <a:rPr lang="fr-FR" sz="28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+ </a:t>
            </a:r>
            <a:r>
              <a:rPr lang="fr-FR" sz="2800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pres</a:t>
            </a:r>
            <a:r>
              <a:rPr lang="fr-FR" sz="28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/</a:t>
            </a:r>
            <a:r>
              <a:rPr lang="fr-FR" sz="2800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abund</a:t>
            </a:r>
            <a:r>
              <a:rPr lang="fr-FR" sz="28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. </a:t>
            </a:r>
            <a:r>
              <a:rPr lang="fr-FR" sz="2800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other</a:t>
            </a:r>
            <a:r>
              <a:rPr lang="fr-FR" sz="28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2800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species</a:t>
            </a:r>
            <a:r>
              <a:rPr lang="fr-FR" sz="2800" dirty="0" smtClean="0"/>
              <a:t>)</a:t>
            </a:r>
          </a:p>
          <a:p>
            <a:pPr algn="ctr"/>
            <a:endParaRPr lang="fr-FR" sz="2800" dirty="0"/>
          </a:p>
          <a:p>
            <a:pPr algn="ctr"/>
            <a:r>
              <a:rPr lang="fr-FR" sz="28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+ </a:t>
            </a:r>
            <a:r>
              <a:rPr lang="fr-FR" sz="28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presence</a:t>
            </a:r>
            <a:r>
              <a:rPr lang="fr-FR" sz="28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2800" dirty="0" err="1">
                <a:solidFill>
                  <a:schemeClr val="accent3">
                    <a:lumMod val="60000"/>
                    <a:lumOff val="40000"/>
                  </a:schemeClr>
                </a:solidFill>
              </a:rPr>
              <a:t>other</a:t>
            </a:r>
            <a:r>
              <a:rPr lang="fr-FR" sz="2800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lang="fr-FR" sz="28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groups.. </a:t>
            </a:r>
            <a:r>
              <a:rPr lang="fr-FR" sz="2800" dirty="0" err="1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Richness</a:t>
            </a:r>
            <a:r>
              <a:rPr lang="fr-FR" sz="2800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..</a:t>
            </a:r>
            <a:endParaRPr lang="fr-FR" sz="2800" dirty="0"/>
          </a:p>
        </p:txBody>
      </p:sp>
    </p:spTree>
    <p:extLst>
      <p:ext uri="{BB962C8B-B14F-4D97-AF65-F5344CB8AC3E}">
        <p14:creationId xmlns:p14="http://schemas.microsoft.com/office/powerpoint/2010/main" val="34326084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31264" y="1986139"/>
            <a:ext cx="6726637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fr-FR" dirty="0"/>
          </a:p>
          <a:p>
            <a:pPr algn="ctr"/>
            <a:r>
              <a:rPr lang="fr-FR" sz="2800" dirty="0"/>
              <a:t>	</a:t>
            </a:r>
            <a:r>
              <a:rPr lang="fr-FR" sz="2800" dirty="0" err="1" smtClean="0"/>
              <a:t>species</a:t>
            </a:r>
            <a:r>
              <a:rPr lang="fr-FR" sz="2800" dirty="0" smtClean="0"/>
              <a:t> occurrence ~ f ( </a:t>
            </a:r>
            <a:r>
              <a:rPr lang="fr-FR" sz="2800" dirty="0" err="1" smtClean="0"/>
              <a:t>Environment</a:t>
            </a:r>
            <a:r>
              <a:rPr lang="fr-FR" sz="2800" dirty="0"/>
              <a:t>)</a:t>
            </a:r>
          </a:p>
        </p:txBody>
      </p:sp>
      <p:sp>
        <p:nvSpPr>
          <p:cNvPr id="10" name="Titre 1"/>
          <p:cNvSpPr txBox="1">
            <a:spLocks/>
          </p:cNvSpPr>
          <p:nvPr/>
        </p:nvSpPr>
        <p:spPr>
          <a:xfrm>
            <a:off x="481629" y="332714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smtClean="0"/>
              <a:t>Multi-</a:t>
            </a:r>
            <a:r>
              <a:rPr lang="fr-FR" dirty="0" err="1" smtClean="0"/>
              <a:t>species</a:t>
            </a:r>
            <a:r>
              <a:rPr lang="fr-FR" dirty="0" smtClean="0"/>
              <a:t> SDM</a:t>
            </a:r>
            <a:endParaRPr lang="fr-FR" dirty="0"/>
          </a:p>
        </p:txBody>
      </p:sp>
      <p:sp>
        <p:nvSpPr>
          <p:cNvPr id="11" name="Rectangle 10"/>
          <p:cNvSpPr/>
          <p:nvPr/>
        </p:nvSpPr>
        <p:spPr>
          <a:xfrm>
            <a:off x="1615231" y="4613322"/>
            <a:ext cx="6502753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fr-FR" dirty="0"/>
          </a:p>
          <a:p>
            <a:pPr algn="ctr"/>
            <a:r>
              <a:rPr lang="fr-FR" sz="2800" dirty="0" smtClean="0"/>
              <a:t>Occurrence ~ f (</a:t>
            </a:r>
            <a:r>
              <a:rPr lang="fr-FR" sz="2800" dirty="0" err="1" smtClean="0"/>
              <a:t>Environment</a:t>
            </a:r>
            <a:r>
              <a:rPr lang="fr-FR" sz="2800" dirty="0" smtClean="0"/>
              <a:t>, </a:t>
            </a:r>
            <a:r>
              <a:rPr lang="fr-FR" sz="28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species</a:t>
            </a:r>
            <a:r>
              <a:rPr lang="fr-FR" sz="2800" dirty="0" smtClean="0"/>
              <a:t>)</a:t>
            </a:r>
            <a:endParaRPr lang="fr-FR" sz="28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Titre 1"/>
          <p:cNvSpPr txBox="1">
            <a:spLocks/>
          </p:cNvSpPr>
          <p:nvPr/>
        </p:nvSpPr>
        <p:spPr>
          <a:xfrm>
            <a:off x="449729" y="-28390"/>
            <a:ext cx="8229600" cy="7829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3200" dirty="0">
              <a:solidFill>
                <a:srgbClr val="CCFFCC"/>
              </a:solidFill>
            </a:endParaRPr>
          </a:p>
        </p:txBody>
      </p:sp>
      <p:sp>
        <p:nvSpPr>
          <p:cNvPr id="15" name="Titre 1"/>
          <p:cNvSpPr txBox="1">
            <a:spLocks/>
          </p:cNvSpPr>
          <p:nvPr/>
        </p:nvSpPr>
        <p:spPr>
          <a:xfrm>
            <a:off x="449729" y="8431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smtClean="0"/>
              <a:t>Single </a:t>
            </a:r>
            <a:r>
              <a:rPr lang="fr-FR" dirty="0" err="1" smtClean="0"/>
              <a:t>species</a:t>
            </a:r>
            <a:r>
              <a:rPr lang="fr-FR" dirty="0" smtClean="0"/>
              <a:t> SDM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082292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9522"/>
            <a:ext cx="8229600" cy="1143000"/>
          </a:xfrm>
        </p:spPr>
        <p:txBody>
          <a:bodyPr/>
          <a:lstStyle/>
          <a:p>
            <a:r>
              <a:rPr lang="fr-FR" dirty="0" smtClean="0"/>
              <a:t>Multi-</a:t>
            </a:r>
            <a:r>
              <a:rPr lang="fr-FR" dirty="0" err="1" smtClean="0"/>
              <a:t>species</a:t>
            </a:r>
            <a:r>
              <a:rPr lang="fr-FR" dirty="0" smtClean="0"/>
              <a:t> model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957323"/>
            <a:ext cx="8055774" cy="2037539"/>
          </a:xfrm>
        </p:spPr>
        <p:txBody>
          <a:bodyPr/>
          <a:lstStyle/>
          <a:p>
            <a:pPr marL="0" indent="0" algn="ctr">
              <a:buNone/>
            </a:pPr>
            <a:r>
              <a:rPr lang="fr-FR" i="1" dirty="0" smtClean="0"/>
              <a:t>Y</a:t>
            </a:r>
            <a:r>
              <a:rPr lang="fr-FR" i="1" baseline="-25000" dirty="0" smtClean="0"/>
              <a:t>ij</a:t>
            </a:r>
            <a:r>
              <a:rPr lang="fr-FR" dirty="0" smtClean="0"/>
              <a:t> ~ Bernoulli (</a:t>
            </a:r>
            <a:r>
              <a:rPr lang="fr-FR" i="1" dirty="0" smtClean="0"/>
              <a:t>p</a:t>
            </a:r>
            <a:r>
              <a:rPr lang="fr-FR" i="1" baseline="-25000" dirty="0" smtClean="0"/>
              <a:t>ij </a:t>
            </a:r>
            <a:r>
              <a:rPr lang="fr-FR" dirty="0" smtClean="0"/>
              <a:t>= </a:t>
            </a:r>
            <a:r>
              <a:rPr lang="fr-FR" dirty="0"/>
              <a:t>1</a:t>
            </a:r>
            <a:r>
              <a:rPr lang="fr-FR" dirty="0" smtClean="0"/>
              <a:t>)</a:t>
            </a:r>
          </a:p>
          <a:p>
            <a:pPr marL="0" indent="0" algn="ctr">
              <a:buNone/>
            </a:pPr>
            <a:r>
              <a:rPr lang="fr-FR" dirty="0" smtClean="0"/>
              <a:t>G(</a:t>
            </a:r>
            <a:r>
              <a:rPr lang="fr-FR" i="1" dirty="0" smtClean="0"/>
              <a:t>p</a:t>
            </a:r>
            <a:r>
              <a:rPr lang="fr-FR" i="1" baseline="-25000" dirty="0" smtClean="0"/>
              <a:t>ij </a:t>
            </a:r>
            <a:r>
              <a:rPr lang="fr-FR" dirty="0" smtClean="0"/>
              <a:t>= 1) ~ </a:t>
            </a:r>
            <a:r>
              <a:rPr lang="fr-FR" i="1" dirty="0" smtClean="0"/>
              <a:t>X</a:t>
            </a:r>
            <a:r>
              <a:rPr lang="fr-FR" i="1" baseline="-25000" dirty="0" smtClean="0"/>
              <a:t>i</a:t>
            </a:r>
            <a:r>
              <a:rPr lang="fr-FR" i="1" dirty="0" smtClean="0"/>
              <a:t> B</a:t>
            </a:r>
            <a:r>
              <a:rPr lang="fr-FR" i="1" baseline="-25000" dirty="0" smtClean="0"/>
              <a:t>jk</a:t>
            </a:r>
            <a:endParaRPr lang="fr-FR" i="1" dirty="0"/>
          </a:p>
        </p:txBody>
      </p:sp>
      <p:sp>
        <p:nvSpPr>
          <p:cNvPr id="4" name="ZoneTexte 3"/>
          <p:cNvSpPr txBox="1"/>
          <p:nvPr/>
        </p:nvSpPr>
        <p:spPr>
          <a:xfrm>
            <a:off x="1473701" y="3292781"/>
            <a:ext cx="551853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G = </a:t>
            </a:r>
            <a:r>
              <a:rPr lang="fr-FR" sz="2400" dirty="0" err="1" smtClean="0"/>
              <a:t>link</a:t>
            </a:r>
            <a:r>
              <a:rPr lang="fr-FR" sz="2400" dirty="0" smtClean="0"/>
              <a:t> </a:t>
            </a:r>
            <a:r>
              <a:rPr lang="fr-FR" sz="2400" dirty="0" err="1" smtClean="0"/>
              <a:t>function</a:t>
            </a:r>
            <a:r>
              <a:rPr lang="fr-FR" sz="2400" dirty="0" smtClean="0"/>
              <a:t> </a:t>
            </a:r>
          </a:p>
          <a:p>
            <a:r>
              <a:rPr lang="fr-FR" sz="2400" dirty="0" smtClean="0"/>
              <a:t>Y = </a:t>
            </a:r>
            <a:r>
              <a:rPr lang="fr-FR" sz="2400" dirty="0" err="1" smtClean="0"/>
              <a:t>Binary</a:t>
            </a:r>
            <a:r>
              <a:rPr lang="fr-FR" sz="2400" dirty="0" smtClean="0"/>
              <a:t> occurrence data</a:t>
            </a:r>
          </a:p>
          <a:p>
            <a:r>
              <a:rPr lang="fr-FR" sz="2400" dirty="0" smtClean="0"/>
              <a:t>X = </a:t>
            </a:r>
            <a:r>
              <a:rPr lang="fr-FR" sz="2400" dirty="0" err="1" smtClean="0"/>
              <a:t>enviro</a:t>
            </a:r>
            <a:r>
              <a:rPr lang="fr-FR" sz="2400" dirty="0" smtClean="0"/>
              <a:t> data</a:t>
            </a:r>
          </a:p>
          <a:p>
            <a:r>
              <a:rPr lang="fr-FR" sz="2400" dirty="0" smtClean="0"/>
              <a:t>B = </a:t>
            </a:r>
            <a:r>
              <a:rPr lang="fr-FR" sz="2400" dirty="0" err="1" smtClean="0"/>
              <a:t>regression</a:t>
            </a:r>
            <a:r>
              <a:rPr lang="fr-FR" sz="2400" dirty="0" smtClean="0"/>
              <a:t> coefficients</a:t>
            </a:r>
          </a:p>
          <a:p>
            <a:endParaRPr lang="fr-FR" sz="2400" dirty="0" smtClean="0"/>
          </a:p>
          <a:p>
            <a:r>
              <a:rPr lang="fr-FR" sz="2400" dirty="0" smtClean="0"/>
              <a:t>k = </a:t>
            </a:r>
            <a:r>
              <a:rPr lang="fr-FR" sz="2400" dirty="0" err="1" smtClean="0"/>
              <a:t>enviro</a:t>
            </a:r>
            <a:r>
              <a:rPr lang="fr-FR" sz="2400" dirty="0" smtClean="0"/>
              <a:t> vars</a:t>
            </a:r>
          </a:p>
          <a:p>
            <a:r>
              <a:rPr lang="fr-FR" sz="2400" dirty="0"/>
              <a:t>i</a:t>
            </a:r>
            <a:r>
              <a:rPr lang="fr-FR" sz="2400" dirty="0" smtClean="0"/>
              <a:t> = sites</a:t>
            </a:r>
          </a:p>
          <a:p>
            <a:r>
              <a:rPr lang="fr-FR" sz="2400" dirty="0" smtClean="0"/>
              <a:t>J = </a:t>
            </a:r>
            <a:r>
              <a:rPr lang="fr-FR" sz="2400" dirty="0" err="1" smtClean="0"/>
              <a:t>species</a:t>
            </a:r>
            <a:endParaRPr lang="fr-FR" sz="2400" dirty="0" smtClean="0"/>
          </a:p>
          <a:p>
            <a:endParaRPr lang="fr-FR" sz="2400" dirty="0" smtClean="0"/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841094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9522"/>
            <a:ext cx="8229600" cy="1143000"/>
          </a:xfrm>
        </p:spPr>
        <p:txBody>
          <a:bodyPr/>
          <a:lstStyle/>
          <a:p>
            <a:r>
              <a:rPr lang="fr-FR" dirty="0" smtClean="0"/>
              <a:t>Multi-</a:t>
            </a:r>
            <a:r>
              <a:rPr lang="fr-FR" dirty="0" err="1" smtClean="0"/>
              <a:t>species</a:t>
            </a:r>
            <a:r>
              <a:rPr lang="fr-FR" dirty="0" smtClean="0"/>
              <a:t> model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957323"/>
            <a:ext cx="8055774" cy="2037539"/>
          </a:xfrm>
        </p:spPr>
        <p:txBody>
          <a:bodyPr/>
          <a:lstStyle/>
          <a:p>
            <a:pPr marL="0" indent="0" algn="ctr">
              <a:buNone/>
            </a:pPr>
            <a:r>
              <a:rPr lang="fr-FR" i="1" dirty="0" smtClean="0"/>
              <a:t>Y</a:t>
            </a:r>
            <a:r>
              <a:rPr lang="fr-FR" i="1" baseline="-25000" dirty="0" smtClean="0"/>
              <a:t>ij</a:t>
            </a:r>
            <a:r>
              <a:rPr lang="fr-FR" dirty="0" smtClean="0"/>
              <a:t> ~ Bernoulli (</a:t>
            </a:r>
            <a:r>
              <a:rPr lang="fr-FR" i="1" dirty="0" smtClean="0"/>
              <a:t>p</a:t>
            </a:r>
            <a:r>
              <a:rPr lang="fr-FR" i="1" baseline="-25000" dirty="0" smtClean="0"/>
              <a:t>ij </a:t>
            </a:r>
            <a:r>
              <a:rPr lang="fr-FR" dirty="0" smtClean="0"/>
              <a:t>= </a:t>
            </a:r>
            <a:r>
              <a:rPr lang="fr-FR" dirty="0"/>
              <a:t>1</a:t>
            </a:r>
            <a:r>
              <a:rPr lang="fr-FR" dirty="0" smtClean="0"/>
              <a:t>)</a:t>
            </a:r>
          </a:p>
          <a:p>
            <a:pPr marL="0" indent="0" algn="ctr">
              <a:buNone/>
            </a:pPr>
            <a:r>
              <a:rPr lang="fr-FR" dirty="0" smtClean="0"/>
              <a:t>G(</a:t>
            </a:r>
            <a:r>
              <a:rPr lang="fr-FR" i="1" dirty="0" smtClean="0"/>
              <a:t>p</a:t>
            </a:r>
            <a:r>
              <a:rPr lang="fr-FR" i="1" baseline="-25000" dirty="0" smtClean="0"/>
              <a:t>ij </a:t>
            </a:r>
            <a:r>
              <a:rPr lang="fr-FR" dirty="0" smtClean="0"/>
              <a:t>= 1) ~ α</a:t>
            </a:r>
            <a:r>
              <a:rPr lang="fr-FR" i="1" baseline="-25000" dirty="0"/>
              <a:t>j</a:t>
            </a:r>
            <a:r>
              <a:rPr lang="fr-FR" dirty="0" smtClean="0"/>
              <a:t> + </a:t>
            </a:r>
            <a:r>
              <a:rPr lang="fr-FR" i="1" dirty="0" smtClean="0"/>
              <a:t>X</a:t>
            </a:r>
            <a:r>
              <a:rPr lang="fr-FR" i="1" baseline="-25000" dirty="0" smtClean="0"/>
              <a:t>i</a:t>
            </a:r>
            <a:r>
              <a:rPr lang="fr-FR" i="1" dirty="0" smtClean="0"/>
              <a:t> B</a:t>
            </a:r>
            <a:r>
              <a:rPr lang="fr-FR" i="1" baseline="-25000" dirty="0" smtClean="0"/>
              <a:t>jk</a:t>
            </a:r>
            <a:endParaRPr lang="fr-FR" i="1" dirty="0"/>
          </a:p>
        </p:txBody>
      </p:sp>
      <p:sp>
        <p:nvSpPr>
          <p:cNvPr id="4" name="ZoneTexte 3"/>
          <p:cNvSpPr txBox="1"/>
          <p:nvPr/>
        </p:nvSpPr>
        <p:spPr>
          <a:xfrm>
            <a:off x="172455" y="3480026"/>
            <a:ext cx="551853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G = </a:t>
            </a:r>
            <a:r>
              <a:rPr lang="fr-FR" sz="2400" dirty="0" err="1" smtClean="0"/>
              <a:t>link</a:t>
            </a:r>
            <a:r>
              <a:rPr lang="fr-FR" sz="2400" dirty="0" smtClean="0"/>
              <a:t> </a:t>
            </a:r>
            <a:r>
              <a:rPr lang="fr-FR" sz="2400" dirty="0" err="1" smtClean="0"/>
              <a:t>function</a:t>
            </a:r>
            <a:r>
              <a:rPr lang="fr-FR" sz="2400" dirty="0" smtClean="0"/>
              <a:t> </a:t>
            </a:r>
          </a:p>
          <a:p>
            <a:r>
              <a:rPr lang="fr-FR" sz="2400" dirty="0" smtClean="0"/>
              <a:t>Y = </a:t>
            </a:r>
            <a:r>
              <a:rPr lang="fr-FR" sz="2400" dirty="0" err="1" smtClean="0"/>
              <a:t>Binary</a:t>
            </a:r>
            <a:r>
              <a:rPr lang="fr-FR" sz="2400" dirty="0" smtClean="0"/>
              <a:t> occurrence data</a:t>
            </a:r>
          </a:p>
          <a:p>
            <a:r>
              <a:rPr lang="fr-FR" sz="2400" dirty="0" smtClean="0"/>
              <a:t>X = </a:t>
            </a:r>
            <a:r>
              <a:rPr lang="fr-FR" sz="2400" dirty="0" err="1" smtClean="0"/>
              <a:t>enviro</a:t>
            </a:r>
            <a:r>
              <a:rPr lang="fr-FR" sz="2400" dirty="0" smtClean="0"/>
              <a:t> data</a:t>
            </a:r>
          </a:p>
          <a:p>
            <a:r>
              <a:rPr lang="fr-FR" sz="2400" dirty="0" smtClean="0"/>
              <a:t>B = </a:t>
            </a:r>
            <a:r>
              <a:rPr lang="fr-FR" sz="2400" dirty="0" err="1" smtClean="0"/>
              <a:t>regression</a:t>
            </a:r>
            <a:r>
              <a:rPr lang="fr-FR" sz="2400" dirty="0" smtClean="0"/>
              <a:t> coefficients</a:t>
            </a:r>
          </a:p>
          <a:p>
            <a:endParaRPr lang="fr-FR" sz="2400" dirty="0" smtClean="0"/>
          </a:p>
          <a:p>
            <a:r>
              <a:rPr lang="fr-FR" sz="2400" dirty="0" smtClean="0"/>
              <a:t>k = </a:t>
            </a:r>
            <a:r>
              <a:rPr lang="fr-FR" sz="2400" dirty="0" err="1" smtClean="0"/>
              <a:t>enviro</a:t>
            </a:r>
            <a:r>
              <a:rPr lang="fr-FR" sz="2400" dirty="0" smtClean="0"/>
              <a:t> vars</a:t>
            </a:r>
          </a:p>
          <a:p>
            <a:r>
              <a:rPr lang="fr-FR" sz="2400" dirty="0"/>
              <a:t>i</a:t>
            </a:r>
            <a:r>
              <a:rPr lang="fr-FR" sz="2400" dirty="0" smtClean="0"/>
              <a:t> = sites</a:t>
            </a:r>
          </a:p>
          <a:p>
            <a:r>
              <a:rPr lang="fr-FR" sz="2400" dirty="0" smtClean="0"/>
              <a:t>J = </a:t>
            </a:r>
            <a:r>
              <a:rPr lang="fr-FR" sz="2400" dirty="0" err="1" smtClean="0"/>
              <a:t>species</a:t>
            </a:r>
            <a:endParaRPr lang="fr-FR" sz="2400" dirty="0" smtClean="0"/>
          </a:p>
          <a:p>
            <a:endParaRPr lang="fr-FR" sz="2400" dirty="0" smtClean="0"/>
          </a:p>
          <a:p>
            <a:endParaRPr lang="fr-FR" sz="2400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2039371" y="3480026"/>
            <a:ext cx="8055774" cy="2037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 smtClean="0"/>
              <a:t>α</a:t>
            </a:r>
            <a:r>
              <a:rPr lang="fr-FR" i="1" baseline="-25000" dirty="0" smtClean="0"/>
              <a:t>j</a:t>
            </a:r>
            <a:r>
              <a:rPr lang="fr-FR" dirty="0" smtClean="0"/>
              <a:t> </a:t>
            </a:r>
            <a:r>
              <a:rPr lang="fr-FR" dirty="0"/>
              <a:t>~ </a:t>
            </a:r>
            <a:r>
              <a:rPr lang="fr-FR" i="1" dirty="0"/>
              <a:t>N</a:t>
            </a:r>
            <a:r>
              <a:rPr lang="fr-FR" dirty="0"/>
              <a:t> (</a:t>
            </a:r>
            <a:r>
              <a:rPr lang="fr-FR" i="1" dirty="0" err="1"/>
              <a:t>μ</a:t>
            </a:r>
            <a:r>
              <a:rPr lang="fr-FR" i="1" baseline="-25000" dirty="0" err="1"/>
              <a:t>k</a:t>
            </a:r>
            <a:r>
              <a:rPr lang="fr-FR" i="1" baseline="-25000" dirty="0"/>
              <a:t> ,</a:t>
            </a:r>
            <a:r>
              <a:rPr lang="fr-FR" i="1" dirty="0"/>
              <a:t> </a:t>
            </a:r>
            <a:r>
              <a:rPr lang="fr-FR" i="1" dirty="0" err="1"/>
              <a:t>σ</a:t>
            </a:r>
            <a:r>
              <a:rPr lang="fr-FR" i="1" baseline="-25000" dirty="0" err="1"/>
              <a:t>k</a:t>
            </a:r>
            <a:r>
              <a:rPr lang="fr-FR" dirty="0" smtClean="0"/>
              <a:t>)</a:t>
            </a:r>
            <a:endParaRPr lang="fr-FR" i="1" dirty="0"/>
          </a:p>
          <a:p>
            <a:pPr marL="0" indent="0" algn="ctr">
              <a:buNone/>
            </a:pPr>
            <a:r>
              <a:rPr lang="fr-FR" i="1" dirty="0" smtClean="0"/>
              <a:t>B</a:t>
            </a:r>
            <a:r>
              <a:rPr lang="fr-FR" i="1" baseline="-25000" dirty="0" smtClean="0"/>
              <a:t>jk</a:t>
            </a:r>
            <a:r>
              <a:rPr lang="fr-FR" dirty="0" smtClean="0"/>
              <a:t> ~ </a:t>
            </a:r>
            <a:r>
              <a:rPr lang="fr-FR" i="1" dirty="0" smtClean="0"/>
              <a:t>N</a:t>
            </a:r>
            <a:r>
              <a:rPr lang="fr-FR" dirty="0" smtClean="0"/>
              <a:t> (</a:t>
            </a:r>
            <a:r>
              <a:rPr lang="fr-FR" i="1" dirty="0" smtClean="0"/>
              <a:t>μ2</a:t>
            </a:r>
            <a:r>
              <a:rPr lang="fr-FR" i="1" baseline="-25000" dirty="0" smtClean="0"/>
              <a:t>k ,</a:t>
            </a:r>
            <a:r>
              <a:rPr lang="fr-FR" i="1" dirty="0" smtClean="0"/>
              <a:t> σ2</a:t>
            </a:r>
            <a:r>
              <a:rPr lang="fr-FR" i="1" baseline="-25000" dirty="0" smtClean="0"/>
              <a:t>k</a:t>
            </a:r>
            <a:r>
              <a:rPr lang="fr-FR" dirty="0" smtClean="0"/>
              <a:t>)</a:t>
            </a:r>
            <a:endParaRPr lang="fr-FR" dirty="0"/>
          </a:p>
        </p:txBody>
      </p:sp>
      <p:cxnSp>
        <p:nvCxnSpPr>
          <p:cNvPr id="7" name="Connecteur droit avec flèche 6"/>
          <p:cNvCxnSpPr/>
          <p:nvPr/>
        </p:nvCxnSpPr>
        <p:spPr>
          <a:xfrm>
            <a:off x="4813044" y="2994862"/>
            <a:ext cx="156777" cy="862396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" name="Connecteur en arc 8"/>
          <p:cNvCxnSpPr/>
          <p:nvPr/>
        </p:nvCxnSpPr>
        <p:spPr>
          <a:xfrm rot="5400000">
            <a:off x="4083887" y="3426143"/>
            <a:ext cx="2038389" cy="1175826"/>
          </a:xfrm>
          <a:prstGeom prst="curvedConnector3">
            <a:avLst>
              <a:gd name="adj1" fmla="val 20000"/>
            </a:avLst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4022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re 1"/>
          <p:cNvSpPr txBox="1">
            <a:spLocks/>
          </p:cNvSpPr>
          <p:nvPr/>
        </p:nvSpPr>
        <p:spPr>
          <a:xfrm>
            <a:off x="-560741" y="-28390"/>
            <a:ext cx="8229600" cy="7829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3200" dirty="0">
              <a:solidFill>
                <a:srgbClr val="CCFFCC"/>
              </a:solidFill>
            </a:endParaRPr>
          </a:p>
        </p:txBody>
      </p:sp>
      <p:pic>
        <p:nvPicPr>
          <p:cNvPr id="9" name="Content Placeholder 3" descr="trait.responses_for_manu.pdf"/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53139" t="6306" r="4982" b="53476"/>
          <a:stretch/>
        </p:blipFill>
        <p:spPr bwMode="auto">
          <a:xfrm>
            <a:off x="1366205" y="446452"/>
            <a:ext cx="4232540" cy="6025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ZoneTexte 2"/>
          <p:cNvSpPr txBox="1"/>
          <p:nvPr/>
        </p:nvSpPr>
        <p:spPr>
          <a:xfrm rot="16200000">
            <a:off x="-1065225" y="3056888"/>
            <a:ext cx="4493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err="1" smtClean="0">
                <a:solidFill>
                  <a:schemeClr val="tx1">
                    <a:lumMod val="75000"/>
                  </a:schemeClr>
                </a:solidFill>
              </a:rPr>
              <a:t>Prob</a:t>
            </a:r>
            <a:r>
              <a:rPr lang="fr-FR" sz="2000" dirty="0" smtClean="0">
                <a:solidFill>
                  <a:schemeClr val="tx1">
                    <a:lumMod val="75000"/>
                  </a:schemeClr>
                </a:solidFill>
              </a:rPr>
              <a:t>. </a:t>
            </a:r>
            <a:r>
              <a:rPr lang="fr-FR" sz="2000" dirty="0" err="1" smtClean="0">
                <a:solidFill>
                  <a:schemeClr val="tx1">
                    <a:lumMod val="75000"/>
                  </a:schemeClr>
                </a:solidFill>
              </a:rPr>
              <a:t>occurs</a:t>
            </a:r>
            <a:endParaRPr lang="fr-FR" sz="20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638677" y="6326824"/>
            <a:ext cx="3864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err="1" smtClean="0">
                <a:solidFill>
                  <a:schemeClr val="tx1">
                    <a:lumMod val="75000"/>
                  </a:schemeClr>
                </a:solidFill>
              </a:rPr>
              <a:t>Rockiness</a:t>
            </a:r>
            <a:endParaRPr lang="fr-FR" sz="20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Forme libre 5"/>
          <p:cNvSpPr/>
          <p:nvPr/>
        </p:nvSpPr>
        <p:spPr>
          <a:xfrm>
            <a:off x="2034685" y="3304402"/>
            <a:ext cx="3195365" cy="1324492"/>
          </a:xfrm>
          <a:custGeom>
            <a:avLst/>
            <a:gdLst>
              <a:gd name="connsiteX0" fmla="*/ 0 w 3195365"/>
              <a:gd name="connsiteY0" fmla="*/ 1324492 h 1324492"/>
              <a:gd name="connsiteX1" fmla="*/ 1010500 w 3195365"/>
              <a:gd name="connsiteY1" fmla="*/ 983128 h 1324492"/>
              <a:gd name="connsiteX2" fmla="*/ 1911757 w 3195365"/>
              <a:gd name="connsiteY2" fmla="*/ 641764 h 1324492"/>
              <a:gd name="connsiteX3" fmla="*/ 2649149 w 3195365"/>
              <a:gd name="connsiteY3" fmla="*/ 300400 h 1324492"/>
              <a:gd name="connsiteX4" fmla="*/ 3195365 w 3195365"/>
              <a:gd name="connsiteY4" fmla="*/ 0 h 1324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5365" h="1324492">
                <a:moveTo>
                  <a:pt x="0" y="1324492"/>
                </a:moveTo>
                <a:lnTo>
                  <a:pt x="1010500" y="983128"/>
                </a:lnTo>
                <a:cubicBezTo>
                  <a:pt x="1329126" y="869340"/>
                  <a:pt x="1638649" y="755552"/>
                  <a:pt x="1911757" y="641764"/>
                </a:cubicBezTo>
                <a:cubicBezTo>
                  <a:pt x="2184865" y="527976"/>
                  <a:pt x="2435214" y="407361"/>
                  <a:pt x="2649149" y="300400"/>
                </a:cubicBezTo>
                <a:cubicBezTo>
                  <a:pt x="2863084" y="193439"/>
                  <a:pt x="3029224" y="96719"/>
                  <a:pt x="3195365" y="0"/>
                </a:cubicBezTo>
              </a:path>
            </a:pathLst>
          </a:custGeom>
          <a:ln w="5715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5503155" y="3813447"/>
            <a:ext cx="2266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 smtClean="0">
                <a:solidFill>
                  <a:schemeClr val="accent2"/>
                </a:solidFill>
              </a:rPr>
              <a:t>E. </a:t>
            </a:r>
            <a:r>
              <a:rPr lang="fr-FR" i="1" dirty="0" err="1">
                <a:solidFill>
                  <a:schemeClr val="accent2"/>
                </a:solidFill>
              </a:rPr>
              <a:t>s</a:t>
            </a:r>
            <a:r>
              <a:rPr lang="fr-FR" i="1" dirty="0" err="1" smtClean="0">
                <a:solidFill>
                  <a:schemeClr val="accent2"/>
                </a:solidFill>
              </a:rPr>
              <a:t>abulosa</a:t>
            </a:r>
            <a:endParaRPr lang="fr-FR" i="1" dirty="0" smtClean="0">
              <a:solidFill>
                <a:schemeClr val="accent2"/>
              </a:solidFill>
            </a:endParaRPr>
          </a:p>
          <a:p>
            <a:r>
              <a:rPr lang="fr-FR" dirty="0" smtClean="0">
                <a:solidFill>
                  <a:schemeClr val="accent2"/>
                </a:solidFill>
              </a:rPr>
              <a:t>Western </a:t>
            </a:r>
            <a:r>
              <a:rPr lang="fr-FR" dirty="0" err="1" smtClean="0">
                <a:solidFill>
                  <a:schemeClr val="accent2"/>
                </a:solidFill>
              </a:rPr>
              <a:t>Scent</a:t>
            </a:r>
            <a:r>
              <a:rPr lang="fr-FR" dirty="0" smtClean="0">
                <a:solidFill>
                  <a:schemeClr val="accent2"/>
                </a:solidFill>
              </a:rPr>
              <a:t> </a:t>
            </a:r>
            <a:r>
              <a:rPr lang="fr-FR" dirty="0" err="1" smtClean="0">
                <a:solidFill>
                  <a:schemeClr val="accent2"/>
                </a:solidFill>
              </a:rPr>
              <a:t>Bark</a:t>
            </a:r>
            <a:endParaRPr lang="fr-FR" dirty="0">
              <a:solidFill>
                <a:schemeClr val="accent2"/>
              </a:solidFill>
            </a:endParaRPr>
          </a:p>
        </p:txBody>
      </p:sp>
      <p:sp>
        <p:nvSpPr>
          <p:cNvPr id="17" name="Forme libre 16"/>
          <p:cNvSpPr/>
          <p:nvPr/>
        </p:nvSpPr>
        <p:spPr>
          <a:xfrm>
            <a:off x="2021030" y="2416856"/>
            <a:ext cx="3236331" cy="3277093"/>
          </a:xfrm>
          <a:custGeom>
            <a:avLst/>
            <a:gdLst>
              <a:gd name="connsiteX0" fmla="*/ 0 w 3236331"/>
              <a:gd name="connsiteY0" fmla="*/ 0 h 3277093"/>
              <a:gd name="connsiteX1" fmla="*/ 122898 w 3236331"/>
              <a:gd name="connsiteY1" fmla="*/ 669073 h 3277093"/>
              <a:gd name="connsiteX2" fmla="*/ 518905 w 3236331"/>
              <a:gd name="connsiteY2" fmla="*/ 1897983 h 3277093"/>
              <a:gd name="connsiteX3" fmla="*/ 819324 w 3236331"/>
              <a:gd name="connsiteY3" fmla="*/ 2485129 h 3277093"/>
              <a:gd name="connsiteX4" fmla="*/ 1065121 w 3236331"/>
              <a:gd name="connsiteY4" fmla="*/ 2744566 h 3277093"/>
              <a:gd name="connsiteX5" fmla="*/ 1351885 w 3236331"/>
              <a:gd name="connsiteY5" fmla="*/ 2976693 h 3277093"/>
              <a:gd name="connsiteX6" fmla="*/ 1939067 w 3236331"/>
              <a:gd name="connsiteY6" fmla="*/ 3208820 h 3277093"/>
              <a:gd name="connsiteX7" fmla="*/ 2471628 w 3236331"/>
              <a:gd name="connsiteY7" fmla="*/ 3249784 h 3277093"/>
              <a:gd name="connsiteX8" fmla="*/ 3236331 w 3236331"/>
              <a:gd name="connsiteY8" fmla="*/ 3277093 h 327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6331" h="3277093">
                <a:moveTo>
                  <a:pt x="0" y="0"/>
                </a:moveTo>
                <a:cubicBezTo>
                  <a:pt x="18207" y="176371"/>
                  <a:pt x="36414" y="352743"/>
                  <a:pt x="122898" y="669073"/>
                </a:cubicBezTo>
                <a:cubicBezTo>
                  <a:pt x="209382" y="985403"/>
                  <a:pt x="402834" y="1595307"/>
                  <a:pt x="518905" y="1897983"/>
                </a:cubicBezTo>
                <a:cubicBezTo>
                  <a:pt x="634976" y="2200659"/>
                  <a:pt x="728288" y="2344032"/>
                  <a:pt x="819324" y="2485129"/>
                </a:cubicBezTo>
                <a:cubicBezTo>
                  <a:pt x="910360" y="2626226"/>
                  <a:pt x="976361" y="2662639"/>
                  <a:pt x="1065121" y="2744566"/>
                </a:cubicBezTo>
                <a:cubicBezTo>
                  <a:pt x="1153881" y="2826493"/>
                  <a:pt x="1206227" y="2899317"/>
                  <a:pt x="1351885" y="2976693"/>
                </a:cubicBezTo>
                <a:cubicBezTo>
                  <a:pt x="1497543" y="3054069"/>
                  <a:pt x="1752443" y="3163305"/>
                  <a:pt x="1939067" y="3208820"/>
                </a:cubicBezTo>
                <a:cubicBezTo>
                  <a:pt x="2125691" y="3254335"/>
                  <a:pt x="2255417" y="3238405"/>
                  <a:pt x="2471628" y="3249784"/>
                </a:cubicBezTo>
                <a:cubicBezTo>
                  <a:pt x="2687839" y="3261163"/>
                  <a:pt x="3236331" y="3277093"/>
                  <a:pt x="3236331" y="3277093"/>
                </a:cubicBezTo>
              </a:path>
            </a:pathLst>
          </a:custGeom>
          <a:ln w="5715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Picture 8" descr="IMG_023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745" y="1461692"/>
            <a:ext cx="1655887" cy="2208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Image 19"/>
          <p:cNvPicPr>
            <a:picLocks noChangeAspect="1"/>
          </p:cNvPicPr>
          <p:nvPr/>
        </p:nvPicPr>
        <p:blipFill rotWithShape="1">
          <a:blip r:embed="rId5"/>
          <a:srcRect l="10681" t="5951" r="6718" b="10798"/>
          <a:stretch/>
        </p:blipFill>
        <p:spPr>
          <a:xfrm>
            <a:off x="5670605" y="4400894"/>
            <a:ext cx="1584027" cy="2326040"/>
          </a:xfrm>
          <a:prstGeom prst="rect">
            <a:avLst/>
          </a:prstGeom>
        </p:spPr>
      </p:pic>
      <p:sp>
        <p:nvSpPr>
          <p:cNvPr id="21" name="ZoneTexte 20"/>
          <p:cNvSpPr txBox="1"/>
          <p:nvPr/>
        </p:nvSpPr>
        <p:spPr>
          <a:xfrm>
            <a:off x="5655555" y="841363"/>
            <a:ext cx="2266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 smtClean="0">
                <a:solidFill>
                  <a:schemeClr val="accent1"/>
                </a:solidFill>
              </a:rPr>
              <a:t>E. </a:t>
            </a:r>
            <a:r>
              <a:rPr lang="fr-FR" i="1" dirty="0" err="1">
                <a:solidFill>
                  <a:schemeClr val="accent1"/>
                </a:solidFill>
              </a:rPr>
              <a:t>a</a:t>
            </a:r>
            <a:r>
              <a:rPr lang="fr-FR" i="1" dirty="0" err="1" smtClean="0">
                <a:solidFill>
                  <a:schemeClr val="accent1"/>
                </a:solidFill>
              </a:rPr>
              <a:t>laticaulis</a:t>
            </a:r>
            <a:endParaRPr lang="fr-FR" i="1" dirty="0" smtClean="0">
              <a:solidFill>
                <a:schemeClr val="accent1"/>
              </a:solidFill>
            </a:endParaRPr>
          </a:p>
          <a:p>
            <a:r>
              <a:rPr lang="fr-FR" dirty="0" err="1" smtClean="0">
                <a:solidFill>
                  <a:schemeClr val="accent1"/>
                </a:solidFill>
              </a:rPr>
              <a:t>Grampian</a:t>
            </a:r>
            <a:r>
              <a:rPr lang="fr-FR" dirty="0" smtClean="0">
                <a:solidFill>
                  <a:schemeClr val="accent1"/>
                </a:solidFill>
              </a:rPr>
              <a:t> Grey </a:t>
            </a:r>
            <a:r>
              <a:rPr lang="fr-FR" dirty="0" err="1" smtClean="0">
                <a:solidFill>
                  <a:schemeClr val="accent1"/>
                </a:solidFill>
              </a:rPr>
              <a:t>Gum</a:t>
            </a:r>
            <a:endParaRPr lang="fr-FR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2458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7" grpId="0" animBg="1"/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re 1"/>
          <p:cNvSpPr txBox="1">
            <a:spLocks/>
          </p:cNvSpPr>
          <p:nvPr/>
        </p:nvSpPr>
        <p:spPr>
          <a:xfrm>
            <a:off x="-560741" y="-28390"/>
            <a:ext cx="8229600" cy="7829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3200" dirty="0">
              <a:solidFill>
                <a:srgbClr val="CCFFCC"/>
              </a:solidFill>
            </a:endParaRPr>
          </a:p>
        </p:txBody>
      </p:sp>
      <p:pic>
        <p:nvPicPr>
          <p:cNvPr id="9" name="Content Placeholder 3" descr="trait.responses_for_manu.pdf"/>
          <p:cNvPicPr>
            <a:picLocks noChangeAspect="1"/>
          </p:cNvPicPr>
          <p:nvPr/>
        </p:nvPicPr>
        <p:blipFill rotWithShape="1">
          <a:blip r:embed="rId3">
            <a:lum bright="70000" contrast="-70000"/>
          </a:blip>
          <a:srcRect l="53139" t="6306" r="4982" b="53476"/>
          <a:stretch/>
        </p:blipFill>
        <p:spPr bwMode="auto">
          <a:xfrm>
            <a:off x="1366205" y="446452"/>
            <a:ext cx="4232540" cy="60258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ZoneTexte 2"/>
          <p:cNvSpPr txBox="1"/>
          <p:nvPr/>
        </p:nvSpPr>
        <p:spPr>
          <a:xfrm rot="16200000">
            <a:off x="-1065225" y="3056888"/>
            <a:ext cx="4493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err="1" smtClean="0">
                <a:solidFill>
                  <a:schemeClr val="tx1">
                    <a:lumMod val="75000"/>
                  </a:schemeClr>
                </a:solidFill>
              </a:rPr>
              <a:t>Prob</a:t>
            </a:r>
            <a:r>
              <a:rPr lang="fr-FR" sz="2000" dirty="0" smtClean="0">
                <a:solidFill>
                  <a:schemeClr val="tx1">
                    <a:lumMod val="75000"/>
                  </a:schemeClr>
                </a:solidFill>
              </a:rPr>
              <a:t>. </a:t>
            </a:r>
            <a:r>
              <a:rPr lang="fr-FR" sz="2000" dirty="0" err="1" smtClean="0">
                <a:solidFill>
                  <a:schemeClr val="tx1">
                    <a:lumMod val="75000"/>
                  </a:schemeClr>
                </a:solidFill>
              </a:rPr>
              <a:t>occurs</a:t>
            </a:r>
            <a:endParaRPr lang="fr-FR" sz="20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638677" y="6326824"/>
            <a:ext cx="3864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err="1" smtClean="0">
                <a:solidFill>
                  <a:schemeClr val="tx1">
                    <a:lumMod val="75000"/>
                  </a:schemeClr>
                </a:solidFill>
              </a:rPr>
              <a:t>Rockiness</a:t>
            </a:r>
            <a:endParaRPr lang="fr-FR" sz="20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6" name="Forme libre 5"/>
          <p:cNvSpPr/>
          <p:nvPr/>
        </p:nvSpPr>
        <p:spPr>
          <a:xfrm>
            <a:off x="2034685" y="3304402"/>
            <a:ext cx="3195365" cy="1324492"/>
          </a:xfrm>
          <a:custGeom>
            <a:avLst/>
            <a:gdLst>
              <a:gd name="connsiteX0" fmla="*/ 0 w 3195365"/>
              <a:gd name="connsiteY0" fmla="*/ 1324492 h 1324492"/>
              <a:gd name="connsiteX1" fmla="*/ 1010500 w 3195365"/>
              <a:gd name="connsiteY1" fmla="*/ 983128 h 1324492"/>
              <a:gd name="connsiteX2" fmla="*/ 1911757 w 3195365"/>
              <a:gd name="connsiteY2" fmla="*/ 641764 h 1324492"/>
              <a:gd name="connsiteX3" fmla="*/ 2649149 w 3195365"/>
              <a:gd name="connsiteY3" fmla="*/ 300400 h 1324492"/>
              <a:gd name="connsiteX4" fmla="*/ 3195365 w 3195365"/>
              <a:gd name="connsiteY4" fmla="*/ 0 h 1324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5365" h="1324492">
                <a:moveTo>
                  <a:pt x="0" y="1324492"/>
                </a:moveTo>
                <a:lnTo>
                  <a:pt x="1010500" y="983128"/>
                </a:lnTo>
                <a:cubicBezTo>
                  <a:pt x="1329126" y="869340"/>
                  <a:pt x="1638649" y="755552"/>
                  <a:pt x="1911757" y="641764"/>
                </a:cubicBezTo>
                <a:cubicBezTo>
                  <a:pt x="2184865" y="527976"/>
                  <a:pt x="2435214" y="407361"/>
                  <a:pt x="2649149" y="300400"/>
                </a:cubicBezTo>
                <a:cubicBezTo>
                  <a:pt x="2863084" y="193439"/>
                  <a:pt x="3029224" y="96719"/>
                  <a:pt x="3195365" y="0"/>
                </a:cubicBezTo>
              </a:path>
            </a:pathLst>
          </a:custGeom>
          <a:ln w="5715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5503155" y="3813447"/>
            <a:ext cx="2266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 smtClean="0">
                <a:solidFill>
                  <a:schemeClr val="accent2"/>
                </a:solidFill>
              </a:rPr>
              <a:t>E. </a:t>
            </a:r>
            <a:r>
              <a:rPr lang="fr-FR" i="1" dirty="0" err="1">
                <a:solidFill>
                  <a:schemeClr val="accent2"/>
                </a:solidFill>
              </a:rPr>
              <a:t>s</a:t>
            </a:r>
            <a:r>
              <a:rPr lang="fr-FR" i="1" dirty="0" err="1" smtClean="0">
                <a:solidFill>
                  <a:schemeClr val="accent2"/>
                </a:solidFill>
              </a:rPr>
              <a:t>abulosa</a:t>
            </a:r>
            <a:endParaRPr lang="fr-FR" i="1" dirty="0" smtClean="0">
              <a:solidFill>
                <a:schemeClr val="accent2"/>
              </a:solidFill>
            </a:endParaRPr>
          </a:p>
          <a:p>
            <a:r>
              <a:rPr lang="fr-FR" dirty="0" smtClean="0">
                <a:solidFill>
                  <a:schemeClr val="accent2"/>
                </a:solidFill>
              </a:rPr>
              <a:t>Western </a:t>
            </a:r>
            <a:r>
              <a:rPr lang="fr-FR" dirty="0" err="1" smtClean="0">
                <a:solidFill>
                  <a:schemeClr val="accent2"/>
                </a:solidFill>
              </a:rPr>
              <a:t>Scent</a:t>
            </a:r>
            <a:r>
              <a:rPr lang="fr-FR" dirty="0" smtClean="0">
                <a:solidFill>
                  <a:schemeClr val="accent2"/>
                </a:solidFill>
              </a:rPr>
              <a:t> </a:t>
            </a:r>
            <a:r>
              <a:rPr lang="fr-FR" dirty="0" err="1" smtClean="0">
                <a:solidFill>
                  <a:schemeClr val="accent2"/>
                </a:solidFill>
              </a:rPr>
              <a:t>Bark</a:t>
            </a:r>
            <a:endParaRPr lang="fr-FR" dirty="0">
              <a:solidFill>
                <a:schemeClr val="accent2"/>
              </a:solidFill>
            </a:endParaRPr>
          </a:p>
        </p:txBody>
      </p:sp>
      <p:sp>
        <p:nvSpPr>
          <p:cNvPr id="17" name="Forme libre 16"/>
          <p:cNvSpPr/>
          <p:nvPr/>
        </p:nvSpPr>
        <p:spPr>
          <a:xfrm>
            <a:off x="2021030" y="2416856"/>
            <a:ext cx="3236331" cy="3277093"/>
          </a:xfrm>
          <a:custGeom>
            <a:avLst/>
            <a:gdLst>
              <a:gd name="connsiteX0" fmla="*/ 0 w 3236331"/>
              <a:gd name="connsiteY0" fmla="*/ 0 h 3277093"/>
              <a:gd name="connsiteX1" fmla="*/ 122898 w 3236331"/>
              <a:gd name="connsiteY1" fmla="*/ 669073 h 3277093"/>
              <a:gd name="connsiteX2" fmla="*/ 518905 w 3236331"/>
              <a:gd name="connsiteY2" fmla="*/ 1897983 h 3277093"/>
              <a:gd name="connsiteX3" fmla="*/ 819324 w 3236331"/>
              <a:gd name="connsiteY3" fmla="*/ 2485129 h 3277093"/>
              <a:gd name="connsiteX4" fmla="*/ 1065121 w 3236331"/>
              <a:gd name="connsiteY4" fmla="*/ 2744566 h 3277093"/>
              <a:gd name="connsiteX5" fmla="*/ 1351885 w 3236331"/>
              <a:gd name="connsiteY5" fmla="*/ 2976693 h 3277093"/>
              <a:gd name="connsiteX6" fmla="*/ 1939067 w 3236331"/>
              <a:gd name="connsiteY6" fmla="*/ 3208820 h 3277093"/>
              <a:gd name="connsiteX7" fmla="*/ 2471628 w 3236331"/>
              <a:gd name="connsiteY7" fmla="*/ 3249784 h 3277093"/>
              <a:gd name="connsiteX8" fmla="*/ 3236331 w 3236331"/>
              <a:gd name="connsiteY8" fmla="*/ 3277093 h 327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6331" h="3277093">
                <a:moveTo>
                  <a:pt x="0" y="0"/>
                </a:moveTo>
                <a:cubicBezTo>
                  <a:pt x="18207" y="176371"/>
                  <a:pt x="36414" y="352743"/>
                  <a:pt x="122898" y="669073"/>
                </a:cubicBezTo>
                <a:cubicBezTo>
                  <a:pt x="209382" y="985403"/>
                  <a:pt x="402834" y="1595307"/>
                  <a:pt x="518905" y="1897983"/>
                </a:cubicBezTo>
                <a:cubicBezTo>
                  <a:pt x="634976" y="2200659"/>
                  <a:pt x="728288" y="2344032"/>
                  <a:pt x="819324" y="2485129"/>
                </a:cubicBezTo>
                <a:cubicBezTo>
                  <a:pt x="910360" y="2626226"/>
                  <a:pt x="976361" y="2662639"/>
                  <a:pt x="1065121" y="2744566"/>
                </a:cubicBezTo>
                <a:cubicBezTo>
                  <a:pt x="1153881" y="2826493"/>
                  <a:pt x="1206227" y="2899317"/>
                  <a:pt x="1351885" y="2976693"/>
                </a:cubicBezTo>
                <a:cubicBezTo>
                  <a:pt x="1497543" y="3054069"/>
                  <a:pt x="1752443" y="3163305"/>
                  <a:pt x="1939067" y="3208820"/>
                </a:cubicBezTo>
                <a:cubicBezTo>
                  <a:pt x="2125691" y="3254335"/>
                  <a:pt x="2255417" y="3238405"/>
                  <a:pt x="2471628" y="3249784"/>
                </a:cubicBezTo>
                <a:cubicBezTo>
                  <a:pt x="2687839" y="3261163"/>
                  <a:pt x="3236331" y="3277093"/>
                  <a:pt x="3236331" y="3277093"/>
                </a:cubicBezTo>
              </a:path>
            </a:pathLst>
          </a:custGeom>
          <a:ln w="5715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Picture 8" descr="IMG_023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745" y="1461692"/>
            <a:ext cx="1655887" cy="2208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Image 19"/>
          <p:cNvPicPr>
            <a:picLocks noChangeAspect="1"/>
          </p:cNvPicPr>
          <p:nvPr/>
        </p:nvPicPr>
        <p:blipFill rotWithShape="1">
          <a:blip r:embed="rId5"/>
          <a:srcRect l="10681" t="5951" r="6718" b="10798"/>
          <a:stretch/>
        </p:blipFill>
        <p:spPr>
          <a:xfrm>
            <a:off x="5670605" y="4400894"/>
            <a:ext cx="1584027" cy="2326040"/>
          </a:xfrm>
          <a:prstGeom prst="rect">
            <a:avLst/>
          </a:prstGeom>
        </p:spPr>
      </p:pic>
      <p:sp>
        <p:nvSpPr>
          <p:cNvPr id="21" name="ZoneTexte 20"/>
          <p:cNvSpPr txBox="1"/>
          <p:nvPr/>
        </p:nvSpPr>
        <p:spPr>
          <a:xfrm>
            <a:off x="5655555" y="841363"/>
            <a:ext cx="22667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dirty="0" smtClean="0">
                <a:solidFill>
                  <a:schemeClr val="accent1"/>
                </a:solidFill>
              </a:rPr>
              <a:t>E. </a:t>
            </a:r>
            <a:r>
              <a:rPr lang="fr-FR" i="1" dirty="0" err="1">
                <a:solidFill>
                  <a:schemeClr val="accent1"/>
                </a:solidFill>
              </a:rPr>
              <a:t>a</a:t>
            </a:r>
            <a:r>
              <a:rPr lang="fr-FR" i="1" dirty="0" err="1" smtClean="0">
                <a:solidFill>
                  <a:schemeClr val="accent1"/>
                </a:solidFill>
              </a:rPr>
              <a:t>laticaulis</a:t>
            </a:r>
            <a:endParaRPr lang="fr-FR" i="1" dirty="0" smtClean="0">
              <a:solidFill>
                <a:schemeClr val="accent1"/>
              </a:solidFill>
            </a:endParaRPr>
          </a:p>
          <a:p>
            <a:r>
              <a:rPr lang="fr-FR" dirty="0" err="1" smtClean="0">
                <a:solidFill>
                  <a:schemeClr val="accent1"/>
                </a:solidFill>
              </a:rPr>
              <a:t>Grampian</a:t>
            </a:r>
            <a:r>
              <a:rPr lang="fr-FR" dirty="0" smtClean="0">
                <a:solidFill>
                  <a:schemeClr val="accent1"/>
                </a:solidFill>
              </a:rPr>
              <a:t> Grey </a:t>
            </a:r>
            <a:r>
              <a:rPr lang="fr-FR" dirty="0" err="1" smtClean="0">
                <a:solidFill>
                  <a:schemeClr val="accent1"/>
                </a:solidFill>
              </a:rPr>
              <a:t>Gum</a:t>
            </a:r>
            <a:endParaRPr lang="fr-FR" dirty="0">
              <a:solidFill>
                <a:schemeClr val="accent1"/>
              </a:solidFill>
            </a:endParaRPr>
          </a:p>
        </p:txBody>
      </p:sp>
      <p:pic>
        <p:nvPicPr>
          <p:cNvPr id="15" name="Imag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15976" y="1719681"/>
            <a:ext cx="1475534" cy="1105226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8859" y="4316840"/>
            <a:ext cx="1228455" cy="2373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361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/>
      <p:bldP spid="17" grpId="0" animBg="1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449729" y="-28390"/>
            <a:ext cx="8229600" cy="7829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3200" dirty="0">
              <a:solidFill>
                <a:srgbClr val="CCFFCC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040957" y="1535142"/>
            <a:ext cx="48698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 2" charset="2"/>
              <a:buNone/>
            </a:pPr>
            <a:r>
              <a:rPr lang="en-US" sz="2400" dirty="0"/>
              <a:t>Species occurrence = f (environment)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680593" y="3130575"/>
            <a:ext cx="60369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 2" charset="2"/>
              <a:buNone/>
            </a:pPr>
            <a:r>
              <a:rPr lang="en-US" sz="2400" dirty="0" smtClean="0"/>
              <a:t>Level 1</a:t>
            </a:r>
            <a:r>
              <a:rPr lang="en-US" sz="2400" dirty="0"/>
              <a:t>:  Occurrence = f (environment, species)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636698" y="4951960"/>
            <a:ext cx="60402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Font typeface="Wingdings 2" charset="2"/>
              <a:buNone/>
            </a:pPr>
            <a:r>
              <a:rPr lang="en-US" sz="2400" dirty="0" smtClean="0"/>
              <a:t>Level 2</a:t>
            </a:r>
            <a:r>
              <a:rPr lang="en-US" sz="2400" dirty="0"/>
              <a:t>:       f (environment) = g (species | traits)</a:t>
            </a:r>
          </a:p>
        </p:txBody>
      </p:sp>
      <p:sp>
        <p:nvSpPr>
          <p:cNvPr id="21" name="Right Arrow 3"/>
          <p:cNvSpPr/>
          <p:nvPr/>
        </p:nvSpPr>
        <p:spPr>
          <a:xfrm rot="16688980">
            <a:off x="3836577" y="4132523"/>
            <a:ext cx="1257598" cy="356258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1482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9522"/>
            <a:ext cx="8229600" cy="1143000"/>
          </a:xfrm>
        </p:spPr>
        <p:txBody>
          <a:bodyPr/>
          <a:lstStyle/>
          <a:p>
            <a:r>
              <a:rPr lang="fr-FR" dirty="0" smtClean="0"/>
              <a:t>Multi-</a:t>
            </a:r>
            <a:r>
              <a:rPr lang="fr-FR" dirty="0" err="1" smtClean="0"/>
              <a:t>species</a:t>
            </a:r>
            <a:r>
              <a:rPr lang="fr-FR" dirty="0" smtClean="0"/>
              <a:t> model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957323"/>
            <a:ext cx="8055774" cy="2037539"/>
          </a:xfrm>
        </p:spPr>
        <p:txBody>
          <a:bodyPr/>
          <a:lstStyle/>
          <a:p>
            <a:pPr marL="0" indent="0" algn="ctr">
              <a:buNone/>
            </a:pPr>
            <a:r>
              <a:rPr lang="fr-FR" i="1" dirty="0" smtClean="0"/>
              <a:t>Y</a:t>
            </a:r>
            <a:r>
              <a:rPr lang="fr-FR" i="1" baseline="-25000" dirty="0" smtClean="0"/>
              <a:t>ij</a:t>
            </a:r>
            <a:r>
              <a:rPr lang="fr-FR" dirty="0" smtClean="0"/>
              <a:t> ~ Bernoulli (</a:t>
            </a:r>
            <a:r>
              <a:rPr lang="fr-FR" i="1" dirty="0" smtClean="0"/>
              <a:t>p</a:t>
            </a:r>
            <a:r>
              <a:rPr lang="fr-FR" i="1" baseline="-25000" dirty="0" smtClean="0"/>
              <a:t>ij </a:t>
            </a:r>
            <a:r>
              <a:rPr lang="fr-FR" dirty="0" smtClean="0"/>
              <a:t>= </a:t>
            </a:r>
            <a:r>
              <a:rPr lang="fr-FR" dirty="0"/>
              <a:t>1</a:t>
            </a:r>
            <a:r>
              <a:rPr lang="fr-FR" dirty="0" smtClean="0"/>
              <a:t>)</a:t>
            </a:r>
          </a:p>
          <a:p>
            <a:pPr marL="0" indent="0" algn="ctr">
              <a:buNone/>
            </a:pPr>
            <a:r>
              <a:rPr lang="fr-FR" dirty="0" smtClean="0"/>
              <a:t>G(</a:t>
            </a:r>
            <a:r>
              <a:rPr lang="fr-FR" i="1" dirty="0" smtClean="0"/>
              <a:t>p</a:t>
            </a:r>
            <a:r>
              <a:rPr lang="fr-FR" i="1" baseline="-25000" dirty="0" smtClean="0"/>
              <a:t>ij </a:t>
            </a:r>
            <a:r>
              <a:rPr lang="fr-FR" dirty="0" smtClean="0"/>
              <a:t>= 1) ~ α</a:t>
            </a:r>
            <a:r>
              <a:rPr lang="fr-FR" i="1" baseline="-25000" dirty="0"/>
              <a:t>j</a:t>
            </a:r>
            <a:r>
              <a:rPr lang="fr-FR" dirty="0" smtClean="0"/>
              <a:t> + </a:t>
            </a:r>
            <a:r>
              <a:rPr lang="fr-FR" i="1" dirty="0" smtClean="0"/>
              <a:t>X</a:t>
            </a:r>
            <a:r>
              <a:rPr lang="fr-FR" i="1" baseline="-25000" dirty="0" smtClean="0"/>
              <a:t>i</a:t>
            </a:r>
            <a:r>
              <a:rPr lang="fr-FR" i="1" dirty="0" smtClean="0"/>
              <a:t> B</a:t>
            </a:r>
            <a:r>
              <a:rPr lang="fr-FR" i="1" baseline="-25000" dirty="0" smtClean="0"/>
              <a:t>jk</a:t>
            </a:r>
            <a:endParaRPr lang="fr-FR" i="1" dirty="0"/>
          </a:p>
        </p:txBody>
      </p:sp>
      <p:sp>
        <p:nvSpPr>
          <p:cNvPr id="4" name="ZoneTexte 3"/>
          <p:cNvSpPr txBox="1"/>
          <p:nvPr/>
        </p:nvSpPr>
        <p:spPr>
          <a:xfrm>
            <a:off x="457200" y="3056666"/>
            <a:ext cx="5518539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G = </a:t>
            </a:r>
            <a:r>
              <a:rPr lang="fr-FR" sz="2400" dirty="0" err="1" smtClean="0"/>
              <a:t>link</a:t>
            </a:r>
            <a:r>
              <a:rPr lang="fr-FR" sz="2400" dirty="0" smtClean="0"/>
              <a:t> </a:t>
            </a:r>
            <a:r>
              <a:rPr lang="fr-FR" sz="2400" dirty="0" err="1" smtClean="0"/>
              <a:t>function</a:t>
            </a:r>
            <a:r>
              <a:rPr lang="fr-FR" sz="2400" dirty="0" smtClean="0"/>
              <a:t> </a:t>
            </a:r>
          </a:p>
          <a:p>
            <a:r>
              <a:rPr lang="fr-FR" sz="2400" dirty="0" smtClean="0"/>
              <a:t>Y = </a:t>
            </a:r>
            <a:r>
              <a:rPr lang="fr-FR" sz="2400" dirty="0" err="1" smtClean="0"/>
              <a:t>Binary</a:t>
            </a:r>
            <a:r>
              <a:rPr lang="fr-FR" sz="2400" dirty="0" smtClean="0"/>
              <a:t> occurrence data</a:t>
            </a:r>
          </a:p>
          <a:p>
            <a:r>
              <a:rPr lang="fr-FR" sz="2400" dirty="0" smtClean="0"/>
              <a:t>X = </a:t>
            </a:r>
            <a:r>
              <a:rPr lang="fr-FR" sz="2400" dirty="0" err="1" smtClean="0"/>
              <a:t>enviro</a:t>
            </a:r>
            <a:r>
              <a:rPr lang="fr-FR" sz="2400" dirty="0" smtClean="0"/>
              <a:t> data</a:t>
            </a:r>
          </a:p>
          <a:p>
            <a:r>
              <a:rPr lang="fr-FR" sz="2400" dirty="0" smtClean="0"/>
              <a:t>B = </a:t>
            </a:r>
            <a:r>
              <a:rPr lang="fr-FR" sz="2400" dirty="0" err="1" smtClean="0"/>
              <a:t>regression</a:t>
            </a:r>
            <a:r>
              <a:rPr lang="fr-FR" sz="2400" dirty="0" smtClean="0"/>
              <a:t> coefficients</a:t>
            </a:r>
          </a:p>
          <a:p>
            <a:endParaRPr lang="fr-FR" sz="2400" dirty="0" smtClean="0"/>
          </a:p>
          <a:p>
            <a:r>
              <a:rPr lang="fr-FR" sz="2400" dirty="0" smtClean="0"/>
              <a:t>k = </a:t>
            </a:r>
            <a:r>
              <a:rPr lang="fr-FR" sz="2400" dirty="0" err="1" smtClean="0"/>
              <a:t>enviro</a:t>
            </a:r>
            <a:r>
              <a:rPr lang="fr-FR" sz="2400" dirty="0" smtClean="0"/>
              <a:t> vars</a:t>
            </a:r>
          </a:p>
          <a:p>
            <a:r>
              <a:rPr lang="fr-FR" sz="2400" dirty="0"/>
              <a:t>i</a:t>
            </a:r>
            <a:r>
              <a:rPr lang="fr-FR" sz="2400" dirty="0" smtClean="0"/>
              <a:t> = sites</a:t>
            </a:r>
          </a:p>
          <a:p>
            <a:r>
              <a:rPr lang="fr-FR" sz="2400" dirty="0" smtClean="0"/>
              <a:t>J = </a:t>
            </a:r>
            <a:r>
              <a:rPr lang="fr-FR" sz="2400" dirty="0" err="1" smtClean="0"/>
              <a:t>species</a:t>
            </a:r>
            <a:endParaRPr lang="fr-FR" sz="2400" dirty="0" smtClean="0"/>
          </a:p>
          <a:p>
            <a:endParaRPr lang="fr-FR" sz="2400" dirty="0" smtClean="0"/>
          </a:p>
          <a:p>
            <a:endParaRPr lang="fr-FR" sz="2400" dirty="0" smtClean="0"/>
          </a:p>
          <a:p>
            <a:endParaRPr lang="fr-FR" sz="2400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2039371" y="3840664"/>
            <a:ext cx="8055774" cy="28232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 smtClean="0"/>
              <a:t>α</a:t>
            </a:r>
            <a:r>
              <a:rPr lang="fr-FR" i="1" baseline="-25000" dirty="0" smtClean="0"/>
              <a:t>j</a:t>
            </a:r>
            <a:r>
              <a:rPr lang="fr-FR" dirty="0" smtClean="0"/>
              <a:t> </a:t>
            </a:r>
            <a:r>
              <a:rPr lang="fr-FR" dirty="0"/>
              <a:t>~ </a:t>
            </a:r>
            <a:r>
              <a:rPr lang="fr-FR" i="1" dirty="0"/>
              <a:t>N</a:t>
            </a:r>
            <a:r>
              <a:rPr lang="fr-FR" dirty="0"/>
              <a:t> (</a:t>
            </a:r>
            <a:r>
              <a:rPr lang="fr-FR" i="1" dirty="0" err="1"/>
              <a:t>μ</a:t>
            </a:r>
            <a:r>
              <a:rPr lang="fr-FR" i="1" baseline="-25000" dirty="0" err="1"/>
              <a:t>k</a:t>
            </a:r>
            <a:r>
              <a:rPr lang="fr-FR" i="1" baseline="-25000" dirty="0"/>
              <a:t> ,</a:t>
            </a:r>
            <a:r>
              <a:rPr lang="fr-FR" i="1" dirty="0"/>
              <a:t> </a:t>
            </a:r>
            <a:r>
              <a:rPr lang="fr-FR" i="1" dirty="0" err="1"/>
              <a:t>σ</a:t>
            </a:r>
            <a:r>
              <a:rPr lang="fr-FR" i="1" baseline="-25000" dirty="0" err="1"/>
              <a:t>k</a:t>
            </a:r>
            <a:r>
              <a:rPr lang="fr-FR" dirty="0" smtClean="0"/>
              <a:t>)</a:t>
            </a:r>
            <a:endParaRPr lang="fr-FR" i="1" dirty="0"/>
          </a:p>
          <a:p>
            <a:pPr marL="0" indent="0" algn="ctr">
              <a:buNone/>
            </a:pPr>
            <a:r>
              <a:rPr lang="fr-FR" i="1" dirty="0" smtClean="0"/>
              <a:t>B</a:t>
            </a:r>
            <a:r>
              <a:rPr lang="fr-FR" i="1" baseline="-25000" dirty="0" smtClean="0"/>
              <a:t>jk</a:t>
            </a:r>
            <a:r>
              <a:rPr lang="fr-FR" dirty="0" smtClean="0"/>
              <a:t> ~ </a:t>
            </a:r>
            <a:r>
              <a:rPr lang="fr-FR" i="1" dirty="0" err="1" smtClean="0"/>
              <a:t>C</a:t>
            </a:r>
            <a:r>
              <a:rPr lang="fr-FR" i="1" baseline="-25000" dirty="0" err="1" smtClean="0"/>
              <a:t>k</a:t>
            </a:r>
            <a:r>
              <a:rPr lang="fr-FR" i="1" dirty="0" smtClean="0"/>
              <a:t> + </a:t>
            </a:r>
            <a:r>
              <a:rPr lang="fr-FR" i="1" dirty="0" err="1" smtClean="0"/>
              <a:t>D</a:t>
            </a:r>
            <a:r>
              <a:rPr lang="fr-FR" i="1" baseline="-25000" dirty="0" err="1" smtClean="0"/>
              <a:t>kT</a:t>
            </a:r>
            <a:r>
              <a:rPr lang="fr-FR" i="1" baseline="-25000" dirty="0" smtClean="0"/>
              <a:t> </a:t>
            </a:r>
            <a:r>
              <a:rPr lang="fr-FR" i="1" dirty="0" err="1" smtClean="0"/>
              <a:t>Trait</a:t>
            </a:r>
            <a:r>
              <a:rPr lang="fr-FR" i="1" baseline="-25000" dirty="0" err="1"/>
              <a:t>j</a:t>
            </a:r>
            <a:endParaRPr lang="fr-FR" dirty="0" smtClean="0"/>
          </a:p>
          <a:p>
            <a:pPr marL="0" indent="0" algn="ctr">
              <a:buNone/>
            </a:pPr>
            <a:endParaRPr lang="fr-FR" dirty="0" smtClean="0"/>
          </a:p>
          <a:p>
            <a:pPr marL="0" indent="0" algn="ctr">
              <a:buNone/>
            </a:pPr>
            <a:endParaRPr lang="fr-FR" dirty="0"/>
          </a:p>
        </p:txBody>
      </p:sp>
      <p:cxnSp>
        <p:nvCxnSpPr>
          <p:cNvPr id="7" name="Connecteur droit avec flèche 6"/>
          <p:cNvCxnSpPr/>
          <p:nvPr/>
        </p:nvCxnSpPr>
        <p:spPr>
          <a:xfrm>
            <a:off x="4813044" y="2994862"/>
            <a:ext cx="156777" cy="862396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9" name="Connecteur en arc 8"/>
          <p:cNvCxnSpPr/>
          <p:nvPr/>
        </p:nvCxnSpPr>
        <p:spPr>
          <a:xfrm rot="5400000">
            <a:off x="4083887" y="3426143"/>
            <a:ext cx="2038389" cy="1175826"/>
          </a:xfrm>
          <a:prstGeom prst="curvedConnector3">
            <a:avLst>
              <a:gd name="adj1" fmla="val 20000"/>
            </a:avLst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61221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Screen Shot 2019-05-08 at 15.16.3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4486" y="172479"/>
            <a:ext cx="4998057" cy="6475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8140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Multi-</a:t>
            </a:r>
            <a:r>
              <a:rPr lang="fr-FR" dirty="0" err="1" smtClean="0"/>
              <a:t>species</a:t>
            </a:r>
            <a:r>
              <a:rPr lang="fr-FR" dirty="0" smtClean="0"/>
              <a:t> model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Hierarchical</a:t>
            </a:r>
            <a:r>
              <a:rPr lang="fr-FR" dirty="0" smtClean="0"/>
              <a:t> Model</a:t>
            </a:r>
          </a:p>
          <a:p>
            <a:r>
              <a:rPr lang="fr-FR" dirty="0" err="1" smtClean="0"/>
              <a:t>Species</a:t>
            </a:r>
            <a:r>
              <a:rPr lang="fr-FR" dirty="0" smtClean="0"/>
              <a:t>/traits </a:t>
            </a:r>
            <a:r>
              <a:rPr lang="fr-FR" dirty="0" err="1" smtClean="0"/>
              <a:t>act</a:t>
            </a:r>
            <a:r>
              <a:rPr lang="fr-FR" dirty="0" smtClean="0"/>
              <a:t> on </a:t>
            </a:r>
            <a:r>
              <a:rPr lang="fr-FR" dirty="0" err="1" smtClean="0"/>
              <a:t>regression</a:t>
            </a:r>
            <a:r>
              <a:rPr lang="fr-FR" dirty="0" smtClean="0"/>
              <a:t> </a:t>
            </a:r>
            <a:r>
              <a:rPr lang="fr-FR" dirty="0" err="1" smtClean="0"/>
              <a:t>params</a:t>
            </a:r>
            <a:r>
              <a:rPr lang="fr-FR" dirty="0" smtClean="0"/>
              <a:t> </a:t>
            </a:r>
            <a:r>
              <a:rPr lang="fr-FR" dirty="0" err="1" smtClean="0"/>
              <a:t>directly</a:t>
            </a:r>
            <a:endParaRPr lang="fr-FR" dirty="0" smtClean="0"/>
          </a:p>
          <a:p>
            <a:r>
              <a:rPr lang="fr-FR" dirty="0" err="1" smtClean="0"/>
              <a:t>What</a:t>
            </a:r>
            <a:r>
              <a:rPr lang="fr-FR" dirty="0" smtClean="0"/>
              <a:t> if </a:t>
            </a:r>
            <a:r>
              <a:rPr lang="fr-FR" dirty="0" err="1" smtClean="0"/>
              <a:t>there</a:t>
            </a:r>
            <a:r>
              <a:rPr lang="fr-FR" dirty="0" smtClean="0"/>
              <a:t> are </a:t>
            </a:r>
            <a:r>
              <a:rPr lang="fr-FR" dirty="0" err="1" smtClean="0"/>
              <a:t>correlations</a:t>
            </a:r>
            <a:r>
              <a:rPr lang="fr-FR" dirty="0" smtClean="0"/>
              <a:t> </a:t>
            </a:r>
            <a:r>
              <a:rPr lang="fr-FR" dirty="0" err="1" smtClean="0"/>
              <a:t>between</a:t>
            </a:r>
            <a:r>
              <a:rPr lang="fr-FR" dirty="0" smtClean="0"/>
              <a:t> </a:t>
            </a:r>
            <a:r>
              <a:rPr lang="fr-FR" dirty="0" err="1" smtClean="0"/>
              <a:t>species</a:t>
            </a:r>
            <a:r>
              <a:rPr lang="fr-FR" dirty="0" smtClean="0"/>
              <a:t>?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49307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278529" y="704477"/>
            <a:ext cx="6723530" cy="2577353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2278529" y="3929529"/>
            <a:ext cx="6723530" cy="2577353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7544" y="4457400"/>
            <a:ext cx="2179917" cy="1827346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2432627" y="4902804"/>
            <a:ext cx="360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Single </a:t>
            </a:r>
            <a:r>
              <a:rPr lang="fr-FR" dirty="0" err="1" smtClean="0"/>
              <a:t>species</a:t>
            </a:r>
            <a:endParaRPr lang="fr-FR" dirty="0"/>
          </a:p>
        </p:txBody>
      </p:sp>
      <p:sp>
        <p:nvSpPr>
          <p:cNvPr id="8" name="ZoneTexte 7"/>
          <p:cNvSpPr txBox="1"/>
          <p:nvPr/>
        </p:nvSpPr>
        <p:spPr>
          <a:xfrm>
            <a:off x="2432627" y="1993154"/>
            <a:ext cx="360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Communities</a:t>
            </a:r>
            <a:endParaRPr lang="fr-FR" dirty="0"/>
          </a:p>
        </p:txBody>
      </p:sp>
      <p:sp>
        <p:nvSpPr>
          <p:cNvPr id="9" name="ZoneTexte 8"/>
          <p:cNvSpPr txBox="1"/>
          <p:nvPr/>
        </p:nvSpPr>
        <p:spPr>
          <a:xfrm>
            <a:off x="2432627" y="1125072"/>
            <a:ext cx="360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/>
              <a:t>Ecosystems</a:t>
            </a:r>
            <a:endParaRPr lang="fr-FR" dirty="0"/>
          </a:p>
        </p:txBody>
      </p:sp>
      <p:sp>
        <p:nvSpPr>
          <p:cNvPr id="11" name="Triangle isocèle 10"/>
          <p:cNvSpPr/>
          <p:nvPr/>
        </p:nvSpPr>
        <p:spPr>
          <a:xfrm>
            <a:off x="1242662" y="1125072"/>
            <a:ext cx="1189965" cy="4504765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ZoneTexte 11"/>
          <p:cNvSpPr txBox="1"/>
          <p:nvPr/>
        </p:nvSpPr>
        <p:spPr>
          <a:xfrm rot="16200000">
            <a:off x="12621" y="3463968"/>
            <a:ext cx="360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Conservation Planning</a:t>
            </a:r>
            <a:endParaRPr lang="fr-FR" dirty="0">
              <a:solidFill>
                <a:srgbClr val="595959"/>
              </a:solidFill>
            </a:endParaRPr>
          </a:p>
        </p:txBody>
      </p:sp>
      <p:pic>
        <p:nvPicPr>
          <p:cNvPr id="16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0624" y="894423"/>
            <a:ext cx="2779840" cy="2153577"/>
          </a:xfrm>
          <a:prstGeom prst="rect">
            <a:avLst/>
          </a:prstGeom>
        </p:spPr>
      </p:pic>
      <p:sp>
        <p:nvSpPr>
          <p:cNvPr id="15" name="Triangle isocèle 14"/>
          <p:cNvSpPr/>
          <p:nvPr/>
        </p:nvSpPr>
        <p:spPr>
          <a:xfrm>
            <a:off x="291663" y="1198102"/>
            <a:ext cx="1340440" cy="4431735"/>
          </a:xfrm>
          <a:prstGeom prst="triangle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ZoneTexte 16"/>
          <p:cNvSpPr txBox="1"/>
          <p:nvPr/>
        </p:nvSpPr>
        <p:spPr>
          <a:xfrm rot="16200000">
            <a:off x="-897708" y="3521972"/>
            <a:ext cx="3608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rgbClr val="595959"/>
                </a:solidFill>
              </a:rPr>
              <a:t>Distribution Modelling</a:t>
            </a:r>
            <a:endParaRPr lang="fr-FR" dirty="0">
              <a:solidFill>
                <a:srgbClr val="595959"/>
              </a:solidFill>
            </a:endParaRPr>
          </a:p>
        </p:txBody>
      </p:sp>
      <p:pic>
        <p:nvPicPr>
          <p:cNvPr id="18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0496" y="4402176"/>
            <a:ext cx="2426958" cy="1914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9055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rcRect t="3784" b="3784"/>
          <a:stretch>
            <a:fillRect/>
          </a:stretch>
        </p:blipFill>
        <p:spPr>
          <a:xfrm>
            <a:off x="354673" y="587600"/>
            <a:ext cx="4575229" cy="2537379"/>
          </a:xfrm>
        </p:spPr>
      </p:pic>
      <p:sp>
        <p:nvSpPr>
          <p:cNvPr id="5" name="Rectangle 4"/>
          <p:cNvSpPr/>
          <p:nvPr/>
        </p:nvSpPr>
        <p:spPr>
          <a:xfrm>
            <a:off x="653221" y="2829666"/>
            <a:ext cx="31444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dirty="0" err="1"/>
              <a:t>https</a:t>
            </a:r>
            <a:r>
              <a:rPr lang="fr-FR" dirty="0"/>
              <a:t>://</a:t>
            </a:r>
            <a:r>
              <a:rPr lang="fr-FR" dirty="0" err="1"/>
              <a:t>roaring.earth</a:t>
            </a:r>
            <a:r>
              <a:rPr lang="fr-FR" dirty="0"/>
              <a:t>/fox-vs-fox/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l="28099" t="19864" r="16384" b="24957"/>
          <a:stretch/>
        </p:blipFill>
        <p:spPr>
          <a:xfrm>
            <a:off x="3899871" y="3613666"/>
            <a:ext cx="4786929" cy="2854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779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7119" y="673105"/>
            <a:ext cx="743743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fr-FR" dirty="0"/>
          </a:p>
          <a:p>
            <a:r>
              <a:rPr lang="fr-FR" sz="2400" i="1" dirty="0" smtClean="0"/>
              <a:t>’The Wild West of </a:t>
            </a:r>
            <a:r>
              <a:rPr lang="fr-FR" sz="2400" i="1" dirty="0" err="1" smtClean="0"/>
              <a:t>ecological</a:t>
            </a:r>
            <a:r>
              <a:rPr lang="fr-FR" sz="2400" i="1" dirty="0" smtClean="0"/>
              <a:t> </a:t>
            </a:r>
            <a:r>
              <a:rPr lang="fr-FR" sz="2400" i="1" dirty="0" err="1" smtClean="0"/>
              <a:t>statistics</a:t>
            </a:r>
            <a:r>
              <a:rPr lang="fr-FR" sz="2400" i="1" dirty="0" smtClean="0"/>
              <a:t>’    -Carsten </a:t>
            </a:r>
            <a:r>
              <a:rPr lang="fr-FR" sz="2400" i="1" dirty="0" err="1" smtClean="0"/>
              <a:t>Dormann</a:t>
            </a:r>
            <a:r>
              <a:rPr lang="fr-FR" sz="2400" i="1" dirty="0" smtClean="0"/>
              <a:t>  </a:t>
            </a:r>
            <a:endParaRPr lang="fr-FR" sz="2400" i="1" dirty="0"/>
          </a:p>
        </p:txBody>
      </p:sp>
      <p:sp>
        <p:nvSpPr>
          <p:cNvPr id="18" name="Titre 1"/>
          <p:cNvSpPr txBox="1">
            <a:spLocks/>
          </p:cNvSpPr>
          <p:nvPr/>
        </p:nvSpPr>
        <p:spPr>
          <a:xfrm>
            <a:off x="471893" y="135925"/>
            <a:ext cx="8229600" cy="7829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 smtClean="0"/>
              <a:t>Joint </a:t>
            </a:r>
            <a:r>
              <a:rPr lang="fr-FR" sz="3200" dirty="0" err="1" smtClean="0"/>
              <a:t>Species</a:t>
            </a:r>
            <a:r>
              <a:rPr lang="fr-FR" sz="3200" dirty="0" smtClean="0"/>
              <a:t> Distribution </a:t>
            </a:r>
            <a:r>
              <a:rPr lang="fr-FR" sz="3200" dirty="0" err="1" smtClean="0"/>
              <a:t>Models</a:t>
            </a:r>
            <a:r>
              <a:rPr lang="fr-FR" sz="3200" dirty="0" smtClean="0"/>
              <a:t> (</a:t>
            </a:r>
            <a:r>
              <a:rPr lang="fr-FR" sz="3200" dirty="0" err="1" smtClean="0"/>
              <a:t>JSDMs</a:t>
            </a:r>
            <a:r>
              <a:rPr lang="fr-FR" sz="3200" dirty="0" smtClean="0"/>
              <a:t>)</a:t>
            </a:r>
            <a:endParaRPr lang="fr-FR" sz="3200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/>
          <a:srcRect l="65906" t="19717" r="15458" b="30936"/>
          <a:stretch/>
        </p:blipFill>
        <p:spPr>
          <a:xfrm>
            <a:off x="5350548" y="2931580"/>
            <a:ext cx="1363313" cy="1410121"/>
          </a:xfrm>
          <a:prstGeom prst="rect">
            <a:avLst/>
          </a:prstGeom>
          <a:scene3d>
            <a:camera prst="orthographicFront">
              <a:rot lat="4080000" lon="540000" rev="720000"/>
            </a:camera>
            <a:lightRig rig="threePt" dir="t"/>
          </a:scene3d>
        </p:spPr>
      </p:pic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52000"/>
                    </a14:imgEffect>
                  </a14:imgLayer>
                </a14:imgProps>
              </a:ext>
            </a:extLst>
          </a:blip>
          <a:srcRect l="65906" t="19717" r="15458" b="30936"/>
          <a:stretch/>
        </p:blipFill>
        <p:spPr>
          <a:xfrm>
            <a:off x="5536942" y="2822980"/>
            <a:ext cx="1363313" cy="1410121"/>
          </a:xfrm>
          <a:prstGeom prst="rect">
            <a:avLst/>
          </a:prstGeom>
          <a:scene3d>
            <a:camera prst="orthographicFront">
              <a:rot lat="4080000" lon="540000" rev="720000"/>
            </a:camera>
            <a:lightRig rig="threePt" dir="t"/>
          </a:scene3d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65000"/>
                    </a14:imgEffect>
                  </a14:imgLayer>
                </a14:imgProps>
              </a:ext>
            </a:extLst>
          </a:blip>
          <a:srcRect l="65906" t="19717" r="15458" b="30936"/>
          <a:stretch/>
        </p:blipFill>
        <p:spPr>
          <a:xfrm>
            <a:off x="5088717" y="3054937"/>
            <a:ext cx="1363313" cy="1410121"/>
          </a:xfrm>
          <a:prstGeom prst="rect">
            <a:avLst/>
          </a:prstGeom>
          <a:scene3d>
            <a:camera prst="orthographicFront">
              <a:rot lat="4080000" lon="540000" rev="720000"/>
            </a:camera>
            <a:lightRig rig="threePt" dir="t"/>
          </a:scene3d>
        </p:spPr>
      </p:pic>
      <p:pic>
        <p:nvPicPr>
          <p:cNvPr id="11" name="Image 10"/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48000"/>
                    </a14:imgEffect>
                    <a14:imgEffect>
                      <a14:brightnessContrast bright="65000" contrast="78000"/>
                    </a14:imgEffect>
                  </a14:imgLayer>
                </a14:imgProps>
              </a:ext>
            </a:extLst>
          </a:blip>
          <a:srcRect l="65906" t="19717" r="15458" b="30936"/>
          <a:stretch/>
        </p:blipFill>
        <p:spPr>
          <a:xfrm>
            <a:off x="5350548" y="3179434"/>
            <a:ext cx="1363313" cy="1410121"/>
          </a:xfrm>
          <a:prstGeom prst="rect">
            <a:avLst/>
          </a:prstGeom>
          <a:scene3d>
            <a:camera prst="orthographicFront">
              <a:rot lat="4080000" lon="540000" rev="720000"/>
            </a:camera>
            <a:lightRig rig="threePt" dir="t"/>
          </a:scene3d>
        </p:spPr>
      </p:pic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74000"/>
                    </a14:imgEffect>
                    <a14:imgEffect>
                      <a14:colorTemperature colorTemp="3348"/>
                    </a14:imgEffect>
                    <a14:imgEffect>
                      <a14:saturation sat="361000"/>
                    </a14:imgEffect>
                    <a14:imgEffect>
                      <a14:brightnessContrast bright="28000"/>
                    </a14:imgEffect>
                  </a14:imgLayer>
                </a14:imgProps>
              </a:ext>
            </a:extLst>
          </a:blip>
          <a:srcRect l="65906" t="19717" r="15458" b="30936"/>
          <a:stretch/>
        </p:blipFill>
        <p:spPr>
          <a:xfrm>
            <a:off x="5350548" y="3179434"/>
            <a:ext cx="1363313" cy="1410121"/>
          </a:xfrm>
          <a:prstGeom prst="rect">
            <a:avLst/>
          </a:prstGeom>
          <a:scene3d>
            <a:camera prst="orthographicFront">
              <a:rot lat="4080000" lon="540000" rev="720000"/>
            </a:camera>
            <a:lightRig rig="threePt" dir="t"/>
          </a:scene3d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8000" contrast="63000"/>
                    </a14:imgEffect>
                  </a14:imgLayer>
                </a14:imgProps>
              </a:ext>
            </a:extLst>
          </a:blip>
          <a:srcRect l="65906" t="19717" r="15458" b="30936"/>
          <a:stretch/>
        </p:blipFill>
        <p:spPr>
          <a:xfrm>
            <a:off x="5438376" y="3246180"/>
            <a:ext cx="1363313" cy="1410121"/>
          </a:xfrm>
          <a:prstGeom prst="rect">
            <a:avLst/>
          </a:prstGeom>
          <a:scene3d>
            <a:camera prst="orthographicFront">
              <a:rot lat="4080000" lon="540000" rev="720000"/>
            </a:camera>
            <a:lightRig rig="threePt" dir="t"/>
          </a:scene3d>
        </p:spPr>
      </p:pic>
      <p:pic>
        <p:nvPicPr>
          <p:cNvPr id="14" name="Imag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32205" y="1909158"/>
            <a:ext cx="2733833" cy="4490113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11"/>
          <a:srcRect t="7221" b="36674"/>
          <a:stretch/>
        </p:blipFill>
        <p:spPr>
          <a:xfrm>
            <a:off x="407100" y="1706818"/>
            <a:ext cx="4943443" cy="1171289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6892" y="2851372"/>
            <a:ext cx="4128738" cy="1879425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13"/>
          <a:srcRect t="28249"/>
          <a:stretch/>
        </p:blipFill>
        <p:spPr>
          <a:xfrm>
            <a:off x="283793" y="4185698"/>
            <a:ext cx="4589326" cy="1584289"/>
          </a:xfrm>
          <a:prstGeom prst="rect">
            <a:avLst/>
          </a:prstGeom>
        </p:spPr>
      </p:pic>
      <p:pic>
        <p:nvPicPr>
          <p:cNvPr id="20" name="Image 19" descr="Screen Shot 2018-01-19 at 13.44.37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29" y="5739749"/>
            <a:ext cx="6449574" cy="1107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508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952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JSDM  - latent variable </a:t>
            </a:r>
            <a:r>
              <a:rPr lang="fr-FR" dirty="0" err="1" smtClean="0"/>
              <a:t>probit</a:t>
            </a:r>
            <a:r>
              <a:rPr lang="fr-FR" dirty="0" smtClean="0"/>
              <a:t> </a:t>
            </a:r>
            <a:r>
              <a:rPr lang="fr-FR" dirty="0" err="1" smtClean="0"/>
              <a:t>regression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251803"/>
            <a:ext cx="8055774" cy="2037539"/>
          </a:xfrm>
        </p:spPr>
        <p:txBody>
          <a:bodyPr/>
          <a:lstStyle/>
          <a:p>
            <a:pPr marL="0" indent="0" algn="ctr">
              <a:buNone/>
            </a:pPr>
            <a:r>
              <a:rPr lang="fr-FR" i="1" dirty="0" smtClean="0"/>
              <a:t>Y</a:t>
            </a:r>
            <a:r>
              <a:rPr lang="fr-FR" i="1" baseline="-25000" dirty="0" smtClean="0"/>
              <a:t>ij</a:t>
            </a:r>
            <a:r>
              <a:rPr lang="fr-FR" dirty="0" smtClean="0"/>
              <a:t> ~ </a:t>
            </a:r>
            <a:r>
              <a:rPr lang="fr-FR" dirty="0" smtClean="0">
                <a:solidFill>
                  <a:srgbClr val="F1BB86"/>
                </a:solidFill>
              </a:rPr>
              <a:t>MV Bernoulli </a:t>
            </a:r>
            <a:r>
              <a:rPr lang="fr-FR" dirty="0" smtClean="0"/>
              <a:t>(</a:t>
            </a:r>
            <a:r>
              <a:rPr lang="fr-FR" i="1" dirty="0" smtClean="0"/>
              <a:t>p</a:t>
            </a:r>
            <a:r>
              <a:rPr lang="fr-FR" i="1" baseline="-25000" dirty="0" smtClean="0"/>
              <a:t>ij </a:t>
            </a:r>
            <a:r>
              <a:rPr lang="fr-FR" dirty="0" smtClean="0"/>
              <a:t>= 1, </a:t>
            </a:r>
            <a:r>
              <a:rPr lang="fr-FR" i="1" dirty="0" smtClean="0">
                <a:solidFill>
                  <a:srgbClr val="F1BB86"/>
                </a:solidFill>
              </a:rPr>
              <a:t>P</a:t>
            </a:r>
            <a:r>
              <a:rPr lang="fr-FR" dirty="0" smtClean="0"/>
              <a:t>)</a:t>
            </a:r>
          </a:p>
          <a:p>
            <a:pPr marL="0" indent="0" algn="ctr">
              <a:buNone/>
            </a:pPr>
            <a:r>
              <a:rPr lang="fr-FR" dirty="0" smtClean="0"/>
              <a:t>G(</a:t>
            </a:r>
            <a:r>
              <a:rPr lang="fr-FR" i="1" dirty="0" smtClean="0"/>
              <a:t>p</a:t>
            </a:r>
            <a:r>
              <a:rPr lang="fr-FR" i="1" baseline="-25000" dirty="0" smtClean="0"/>
              <a:t>ij </a:t>
            </a:r>
            <a:r>
              <a:rPr lang="fr-FR" dirty="0" smtClean="0"/>
              <a:t>= 1) ~ </a:t>
            </a:r>
            <a:r>
              <a:rPr lang="fr-FR" i="1" dirty="0" smtClean="0"/>
              <a:t>X</a:t>
            </a:r>
            <a:r>
              <a:rPr lang="fr-FR" i="1" baseline="-25000" dirty="0" smtClean="0"/>
              <a:t>i</a:t>
            </a:r>
            <a:r>
              <a:rPr lang="fr-FR" i="1" dirty="0" smtClean="0"/>
              <a:t> B</a:t>
            </a:r>
            <a:r>
              <a:rPr lang="fr-FR" i="1" baseline="-25000" dirty="0" smtClean="0"/>
              <a:t>jk</a:t>
            </a:r>
            <a:endParaRPr lang="fr-FR" i="1" dirty="0"/>
          </a:p>
        </p:txBody>
      </p:sp>
      <p:sp>
        <p:nvSpPr>
          <p:cNvPr id="4" name="ZoneTexte 3"/>
          <p:cNvSpPr txBox="1"/>
          <p:nvPr/>
        </p:nvSpPr>
        <p:spPr>
          <a:xfrm>
            <a:off x="516485" y="3292781"/>
            <a:ext cx="5518539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rgbClr val="F1BB86"/>
                </a:solidFill>
              </a:rPr>
              <a:t>P = </a:t>
            </a:r>
            <a:r>
              <a:rPr lang="fr-FR" sz="2400" dirty="0" err="1" smtClean="0">
                <a:solidFill>
                  <a:srgbClr val="F1BB86"/>
                </a:solidFill>
              </a:rPr>
              <a:t>correlation</a:t>
            </a:r>
            <a:r>
              <a:rPr lang="fr-FR" sz="2400" dirty="0" smtClean="0">
                <a:solidFill>
                  <a:srgbClr val="F1BB86"/>
                </a:solidFill>
              </a:rPr>
              <a:t> matrix</a:t>
            </a:r>
          </a:p>
          <a:p>
            <a:r>
              <a:rPr lang="fr-FR" sz="2400" dirty="0" smtClean="0"/>
              <a:t>G = </a:t>
            </a:r>
            <a:r>
              <a:rPr lang="fr-FR" sz="2400" dirty="0" err="1" smtClean="0"/>
              <a:t>link</a:t>
            </a:r>
            <a:r>
              <a:rPr lang="fr-FR" sz="2400" dirty="0" smtClean="0"/>
              <a:t> </a:t>
            </a:r>
            <a:r>
              <a:rPr lang="fr-FR" sz="2400" dirty="0" err="1" smtClean="0"/>
              <a:t>function</a:t>
            </a:r>
            <a:r>
              <a:rPr lang="fr-FR" sz="2400" dirty="0" smtClean="0"/>
              <a:t> </a:t>
            </a:r>
          </a:p>
          <a:p>
            <a:r>
              <a:rPr lang="fr-FR" sz="2400" dirty="0" smtClean="0"/>
              <a:t>Y = </a:t>
            </a:r>
            <a:r>
              <a:rPr lang="fr-FR" sz="2400" dirty="0" err="1" smtClean="0"/>
              <a:t>Binary</a:t>
            </a:r>
            <a:r>
              <a:rPr lang="fr-FR" sz="2400" dirty="0" smtClean="0"/>
              <a:t> occurrence data</a:t>
            </a:r>
          </a:p>
          <a:p>
            <a:r>
              <a:rPr lang="fr-FR" sz="2400" dirty="0" smtClean="0"/>
              <a:t>X = </a:t>
            </a:r>
            <a:r>
              <a:rPr lang="fr-FR" sz="2400" dirty="0" err="1" smtClean="0"/>
              <a:t>enviro</a:t>
            </a:r>
            <a:r>
              <a:rPr lang="fr-FR" sz="2400" dirty="0" smtClean="0"/>
              <a:t> data</a:t>
            </a:r>
          </a:p>
          <a:p>
            <a:r>
              <a:rPr lang="fr-FR" sz="2400" dirty="0" smtClean="0"/>
              <a:t>B = </a:t>
            </a:r>
            <a:r>
              <a:rPr lang="fr-FR" sz="2400" dirty="0" err="1" smtClean="0"/>
              <a:t>regression</a:t>
            </a:r>
            <a:r>
              <a:rPr lang="fr-FR" sz="2400" dirty="0" smtClean="0"/>
              <a:t> coefficients</a:t>
            </a:r>
          </a:p>
          <a:p>
            <a:endParaRPr lang="fr-FR" sz="2400" dirty="0" smtClean="0"/>
          </a:p>
          <a:p>
            <a:r>
              <a:rPr lang="fr-FR" sz="2400" dirty="0" smtClean="0"/>
              <a:t>k = </a:t>
            </a:r>
            <a:r>
              <a:rPr lang="fr-FR" sz="2400" dirty="0" err="1" smtClean="0"/>
              <a:t>enviro</a:t>
            </a:r>
            <a:r>
              <a:rPr lang="fr-FR" sz="2400" dirty="0" smtClean="0"/>
              <a:t> vars</a:t>
            </a:r>
          </a:p>
          <a:p>
            <a:r>
              <a:rPr lang="fr-FR" sz="2400" dirty="0"/>
              <a:t>i</a:t>
            </a:r>
            <a:r>
              <a:rPr lang="fr-FR" sz="2400" dirty="0" smtClean="0"/>
              <a:t> = sites</a:t>
            </a:r>
          </a:p>
          <a:p>
            <a:r>
              <a:rPr lang="fr-FR" sz="2400" dirty="0" smtClean="0"/>
              <a:t>J = </a:t>
            </a:r>
            <a:r>
              <a:rPr lang="fr-FR" sz="2400" dirty="0" err="1" smtClean="0"/>
              <a:t>species</a:t>
            </a:r>
            <a:endParaRPr lang="fr-FR" sz="2400" dirty="0" smtClean="0"/>
          </a:p>
          <a:p>
            <a:endParaRPr lang="fr-FR" sz="2400" dirty="0" smtClean="0"/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61412960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952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JSDM  - latent variable </a:t>
            </a:r>
            <a:r>
              <a:rPr lang="fr-FR" dirty="0" err="1" smtClean="0"/>
              <a:t>probit</a:t>
            </a:r>
            <a:r>
              <a:rPr lang="fr-FR" dirty="0" smtClean="0"/>
              <a:t> </a:t>
            </a:r>
            <a:r>
              <a:rPr lang="fr-FR" dirty="0" err="1" smtClean="0"/>
              <a:t>regression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85951" y="2288977"/>
            <a:ext cx="4660900" cy="2037539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fr-FR" i="1" dirty="0" smtClean="0"/>
              <a:t>Pr (Y</a:t>
            </a:r>
            <a:r>
              <a:rPr lang="fr-FR" i="1" baseline="-25000" dirty="0" smtClean="0"/>
              <a:t>ij</a:t>
            </a:r>
            <a:r>
              <a:rPr lang="fr-FR" dirty="0" smtClean="0"/>
              <a:t> = 1) = Pr (</a:t>
            </a:r>
            <a:r>
              <a:rPr lang="fr-FR" i="1" dirty="0" err="1"/>
              <a:t>Z</a:t>
            </a:r>
            <a:r>
              <a:rPr lang="fr-FR" i="1" baseline="-25000" dirty="0" err="1" smtClean="0"/>
              <a:t>ij</a:t>
            </a:r>
            <a:r>
              <a:rPr lang="fr-FR" i="1" baseline="-25000" dirty="0" smtClean="0"/>
              <a:t>  </a:t>
            </a:r>
            <a:r>
              <a:rPr lang="fr-FR" dirty="0" smtClean="0"/>
              <a:t>&gt;  0)</a:t>
            </a:r>
          </a:p>
          <a:p>
            <a:pPr marL="0" indent="0" algn="ctr">
              <a:buNone/>
            </a:pPr>
            <a:r>
              <a:rPr lang="fr-FR" i="1" dirty="0" err="1" smtClean="0"/>
              <a:t>Z</a:t>
            </a:r>
            <a:r>
              <a:rPr lang="fr-FR" i="1" baseline="-25000" dirty="0" err="1" smtClean="0"/>
              <a:t>ij</a:t>
            </a:r>
            <a:r>
              <a:rPr lang="fr-FR" i="1" baseline="-25000" dirty="0" smtClean="0"/>
              <a:t>  </a:t>
            </a:r>
            <a:r>
              <a:rPr lang="fr-FR" dirty="0" smtClean="0"/>
              <a:t>~ N (</a:t>
            </a:r>
            <a:r>
              <a:rPr lang="fr-FR" i="1" dirty="0" smtClean="0"/>
              <a:t>X</a:t>
            </a:r>
            <a:r>
              <a:rPr lang="fr-FR" i="1" baseline="-25000" dirty="0" smtClean="0"/>
              <a:t>i</a:t>
            </a:r>
            <a:r>
              <a:rPr lang="fr-FR" i="1" dirty="0" smtClean="0"/>
              <a:t> B</a:t>
            </a:r>
            <a:r>
              <a:rPr lang="fr-FR" i="1" baseline="30000" dirty="0" smtClean="0"/>
              <a:t>*</a:t>
            </a:r>
            <a:r>
              <a:rPr lang="fr-FR" i="1" baseline="-25000" dirty="0" smtClean="0"/>
              <a:t>,</a:t>
            </a:r>
            <a:r>
              <a:rPr lang="fr-FR" i="1" dirty="0" smtClean="0"/>
              <a:t> </a:t>
            </a:r>
            <a:r>
              <a:rPr lang="fr-FR" i="1" dirty="0" err="1" smtClean="0"/>
              <a:t>Σ</a:t>
            </a:r>
            <a:r>
              <a:rPr lang="fr-FR" dirty="0" smtClean="0"/>
              <a:t>)</a:t>
            </a:r>
          </a:p>
          <a:p>
            <a:pPr marL="0" indent="0" algn="ctr">
              <a:buNone/>
            </a:pPr>
            <a:r>
              <a:rPr lang="fr-FR" dirty="0" smtClean="0"/>
              <a:t>B</a:t>
            </a:r>
            <a:r>
              <a:rPr lang="fr-FR" i="1" baseline="30000" dirty="0"/>
              <a:t>*</a:t>
            </a:r>
            <a:r>
              <a:rPr lang="fr-FR" i="1" baseline="-25000" dirty="0" err="1" smtClean="0"/>
              <a:t>jk</a:t>
            </a:r>
            <a:r>
              <a:rPr lang="fr-FR" dirty="0" smtClean="0"/>
              <a:t> </a:t>
            </a:r>
            <a:r>
              <a:rPr lang="fr-FR" dirty="0"/>
              <a:t>~ </a:t>
            </a:r>
            <a:r>
              <a:rPr lang="fr-FR" i="1" dirty="0"/>
              <a:t>N</a:t>
            </a:r>
            <a:r>
              <a:rPr lang="fr-FR" dirty="0"/>
              <a:t> (</a:t>
            </a:r>
            <a:r>
              <a:rPr lang="fr-FR" i="1" dirty="0" err="1"/>
              <a:t>μ</a:t>
            </a:r>
            <a:r>
              <a:rPr lang="fr-FR" i="1" baseline="-25000" dirty="0" err="1"/>
              <a:t>k</a:t>
            </a:r>
            <a:r>
              <a:rPr lang="fr-FR" i="1" baseline="-25000" dirty="0"/>
              <a:t> ,</a:t>
            </a:r>
            <a:r>
              <a:rPr lang="fr-FR" i="1" dirty="0"/>
              <a:t> </a:t>
            </a:r>
            <a:r>
              <a:rPr lang="fr-FR" i="1" dirty="0" err="1"/>
              <a:t>σ</a:t>
            </a:r>
            <a:r>
              <a:rPr lang="fr-FR" i="1" baseline="-25000" dirty="0" err="1"/>
              <a:t>k</a:t>
            </a:r>
            <a:r>
              <a:rPr lang="fr-FR" dirty="0"/>
              <a:t>)</a:t>
            </a:r>
            <a:endParaRPr lang="fr-FR" i="1" dirty="0"/>
          </a:p>
          <a:p>
            <a:pPr marL="0" indent="0" algn="ctr">
              <a:buNone/>
            </a:pPr>
            <a:endParaRPr lang="fr-FR" i="1" dirty="0"/>
          </a:p>
        </p:txBody>
      </p:sp>
      <p:pic>
        <p:nvPicPr>
          <p:cNvPr id="5" name="Image 4" descr="Screen Shot 2019-05-08 at 15.42.3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8100" y="3200400"/>
            <a:ext cx="3568700" cy="36576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85951" y="4864271"/>
            <a:ext cx="41077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i="1" dirty="0"/>
              <a:t>B</a:t>
            </a:r>
            <a:r>
              <a:rPr lang="fr-FR" sz="2400" i="1" baseline="30000" dirty="0"/>
              <a:t>*</a:t>
            </a:r>
            <a:r>
              <a:rPr lang="fr-FR" sz="2400" dirty="0" smtClean="0">
                <a:solidFill>
                  <a:srgbClr val="F1BB86"/>
                </a:solidFill>
              </a:rPr>
              <a:t> </a:t>
            </a:r>
            <a:r>
              <a:rPr lang="fr-FR" sz="2400" dirty="0">
                <a:solidFill>
                  <a:srgbClr val="F1BB86"/>
                </a:solidFill>
              </a:rPr>
              <a:t>= </a:t>
            </a:r>
            <a:r>
              <a:rPr lang="fr-FR" sz="2400" dirty="0" err="1" smtClean="0">
                <a:solidFill>
                  <a:srgbClr val="F1BB86"/>
                </a:solidFill>
              </a:rPr>
              <a:t>unscaled</a:t>
            </a:r>
            <a:r>
              <a:rPr lang="fr-FR" sz="2400" dirty="0" smtClean="0">
                <a:solidFill>
                  <a:srgbClr val="F1BB86"/>
                </a:solidFill>
              </a:rPr>
              <a:t> </a:t>
            </a:r>
            <a:r>
              <a:rPr lang="fr-FR" sz="2400" dirty="0" err="1" smtClean="0">
                <a:solidFill>
                  <a:srgbClr val="F1BB86"/>
                </a:solidFill>
              </a:rPr>
              <a:t>regression</a:t>
            </a:r>
            <a:r>
              <a:rPr lang="fr-FR" sz="2400" dirty="0" smtClean="0">
                <a:solidFill>
                  <a:srgbClr val="F1BB86"/>
                </a:solidFill>
              </a:rPr>
              <a:t> </a:t>
            </a:r>
            <a:r>
              <a:rPr lang="fr-FR" sz="2400" dirty="0" err="1" smtClean="0">
                <a:solidFill>
                  <a:srgbClr val="F1BB86"/>
                </a:solidFill>
              </a:rPr>
              <a:t>coefs</a:t>
            </a:r>
            <a:endParaRPr lang="fr-FR" sz="2400" dirty="0">
              <a:solidFill>
                <a:srgbClr val="F1BB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766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Latent structures in </a:t>
            </a:r>
            <a:r>
              <a:rPr lang="fr-FR" dirty="0" err="1" smtClean="0"/>
              <a:t>models</a:t>
            </a:r>
            <a:r>
              <a:rPr lang="fr-FR" dirty="0" smtClean="0"/>
              <a:t>..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76201" y="2425054"/>
            <a:ext cx="8471790" cy="4056062"/>
          </a:xfrm>
        </p:spPr>
        <p:txBody>
          <a:bodyPr>
            <a:normAutofit fontScale="70000" lnSpcReduction="20000"/>
          </a:bodyPr>
          <a:lstStyle/>
          <a:p>
            <a:r>
              <a:rPr lang="fr-FR" sz="3200" dirty="0" err="1" smtClean="0"/>
              <a:t>Generalized</a:t>
            </a:r>
            <a:r>
              <a:rPr lang="fr-FR" sz="3200" dirty="0" smtClean="0"/>
              <a:t> </a:t>
            </a:r>
            <a:r>
              <a:rPr lang="fr-FR" sz="3200" dirty="0" err="1" smtClean="0"/>
              <a:t>linear</a:t>
            </a:r>
            <a:r>
              <a:rPr lang="fr-FR" sz="3200" dirty="0" smtClean="0"/>
              <a:t> </a:t>
            </a:r>
            <a:r>
              <a:rPr lang="fr-FR" sz="3200" dirty="0" err="1" smtClean="0"/>
              <a:t>models</a:t>
            </a:r>
            <a:r>
              <a:rPr lang="fr-FR" sz="3200" dirty="0" smtClean="0"/>
              <a:t> (</a:t>
            </a:r>
            <a:r>
              <a:rPr lang="fr-FR" sz="3200" dirty="0" err="1" smtClean="0"/>
              <a:t>GLMs</a:t>
            </a:r>
            <a:r>
              <a:rPr lang="fr-FR" sz="3200" dirty="0" smtClean="0"/>
              <a:t>) </a:t>
            </a:r>
          </a:p>
          <a:p>
            <a:pPr lvl="1"/>
            <a:r>
              <a:rPr lang="fr-FR" sz="3200" dirty="0" smtClean="0"/>
              <a:t>LINK </a:t>
            </a:r>
            <a:r>
              <a:rPr lang="fr-FR" sz="3200" dirty="0" err="1" smtClean="0"/>
              <a:t>function</a:t>
            </a:r>
            <a:r>
              <a:rPr lang="fr-FR" sz="3200" dirty="0" smtClean="0"/>
              <a:t> – links </a:t>
            </a:r>
            <a:r>
              <a:rPr lang="fr-FR" sz="3200" dirty="0" err="1" smtClean="0"/>
              <a:t>linear</a:t>
            </a:r>
            <a:r>
              <a:rPr lang="fr-FR" sz="3200" dirty="0" smtClean="0"/>
              <a:t> </a:t>
            </a:r>
            <a:r>
              <a:rPr lang="fr-FR" sz="3200" dirty="0" err="1" smtClean="0"/>
              <a:t>predictor</a:t>
            </a:r>
            <a:r>
              <a:rPr lang="fr-FR" sz="3200" dirty="0" smtClean="0"/>
              <a:t> </a:t>
            </a:r>
            <a:r>
              <a:rPr lang="fr-FR" sz="3200" dirty="0" err="1" smtClean="0"/>
              <a:t>with</a:t>
            </a:r>
            <a:r>
              <a:rPr lang="fr-FR" sz="3200" dirty="0" smtClean="0"/>
              <a:t> </a:t>
            </a:r>
            <a:r>
              <a:rPr lang="fr-FR" sz="3200" dirty="0" err="1" smtClean="0"/>
              <a:t>binary</a:t>
            </a:r>
            <a:r>
              <a:rPr lang="fr-FR" sz="3200" dirty="0" smtClean="0"/>
              <a:t> </a:t>
            </a:r>
            <a:r>
              <a:rPr lang="fr-FR" sz="3200" dirty="0" err="1" smtClean="0"/>
              <a:t>response</a:t>
            </a:r>
            <a:r>
              <a:rPr lang="fr-FR" sz="3200" dirty="0" smtClean="0"/>
              <a:t>..  </a:t>
            </a:r>
            <a:r>
              <a:rPr lang="fr-FR" sz="3200" dirty="0" err="1" smtClean="0"/>
              <a:t>E.g</a:t>
            </a:r>
            <a:r>
              <a:rPr lang="fr-FR" sz="3200" dirty="0" smtClean="0"/>
              <a:t>. </a:t>
            </a:r>
            <a:r>
              <a:rPr lang="fr-FR" sz="3200" dirty="0" err="1" smtClean="0"/>
              <a:t>logistic</a:t>
            </a:r>
            <a:r>
              <a:rPr lang="fr-FR" sz="3200" dirty="0" smtClean="0"/>
              <a:t> </a:t>
            </a:r>
            <a:r>
              <a:rPr lang="fr-FR" sz="3200" dirty="0" err="1" smtClean="0"/>
              <a:t>regression</a:t>
            </a:r>
            <a:r>
              <a:rPr lang="fr-FR" sz="3200" dirty="0" smtClean="0"/>
              <a:t>, </a:t>
            </a:r>
            <a:r>
              <a:rPr lang="fr-FR" sz="3200" dirty="0" err="1" smtClean="0"/>
              <a:t>probit</a:t>
            </a:r>
            <a:r>
              <a:rPr lang="fr-FR" sz="3200" dirty="0" smtClean="0"/>
              <a:t> </a:t>
            </a:r>
            <a:r>
              <a:rPr lang="fr-FR" sz="3200" dirty="0" err="1" smtClean="0"/>
              <a:t>regression</a:t>
            </a:r>
            <a:endParaRPr lang="fr-FR" sz="3200" dirty="0" smtClean="0"/>
          </a:p>
          <a:p>
            <a:pPr marL="457200" lvl="1" indent="0">
              <a:buNone/>
            </a:pPr>
            <a:endParaRPr lang="fr-FR" sz="3200" dirty="0"/>
          </a:p>
          <a:p>
            <a:pPr marL="457200" lvl="1" indent="0">
              <a:buNone/>
            </a:pPr>
            <a:endParaRPr lang="fr-FR" sz="3200" dirty="0"/>
          </a:p>
          <a:p>
            <a:pPr lvl="1"/>
            <a:r>
              <a:rPr lang="fr-FR" sz="3200" dirty="0" err="1" smtClean="0"/>
              <a:t>Parameterize</a:t>
            </a:r>
            <a:r>
              <a:rPr lang="fr-FR" sz="3200" dirty="0" smtClean="0"/>
              <a:t> </a:t>
            </a:r>
            <a:r>
              <a:rPr lang="fr-FR" sz="3200" dirty="0" err="1" smtClean="0"/>
              <a:t>probit</a:t>
            </a:r>
            <a:r>
              <a:rPr lang="fr-FR" sz="3200" dirty="0" smtClean="0"/>
              <a:t> model INDIRECTLY via a latent formulation – </a:t>
            </a:r>
            <a:r>
              <a:rPr lang="fr-FR" sz="3200" dirty="0" err="1" smtClean="0"/>
              <a:t>unobserved</a:t>
            </a:r>
            <a:r>
              <a:rPr lang="fr-FR" sz="3200" dirty="0" smtClean="0"/>
              <a:t> variable..</a:t>
            </a:r>
          </a:p>
          <a:p>
            <a:pPr lvl="2"/>
            <a:r>
              <a:rPr lang="fr-FR" sz="3200" dirty="0" err="1" smtClean="0"/>
              <a:t>Similar</a:t>
            </a:r>
            <a:r>
              <a:rPr lang="fr-FR" sz="3200" dirty="0" smtClean="0"/>
              <a:t> – links </a:t>
            </a:r>
            <a:r>
              <a:rPr lang="fr-FR" sz="3200" dirty="0" err="1" smtClean="0"/>
              <a:t>continuous</a:t>
            </a:r>
            <a:r>
              <a:rPr lang="fr-FR" sz="3200" dirty="0" smtClean="0"/>
              <a:t> </a:t>
            </a:r>
            <a:r>
              <a:rPr lang="fr-FR" sz="3200" dirty="0" err="1" smtClean="0"/>
              <a:t>pred</a:t>
            </a:r>
            <a:r>
              <a:rPr lang="fr-FR" sz="3200" dirty="0" smtClean="0"/>
              <a:t>/</a:t>
            </a:r>
            <a:r>
              <a:rPr lang="fr-FR" sz="3200" dirty="0" err="1" smtClean="0"/>
              <a:t>binary</a:t>
            </a:r>
            <a:r>
              <a:rPr lang="fr-FR" sz="3200" dirty="0" smtClean="0"/>
              <a:t> </a:t>
            </a:r>
            <a:r>
              <a:rPr lang="fr-FR" sz="3200" dirty="0" err="1" smtClean="0"/>
              <a:t>response</a:t>
            </a:r>
            <a:endParaRPr lang="fr-FR" sz="3200" dirty="0" smtClean="0"/>
          </a:p>
          <a:p>
            <a:pPr lvl="1"/>
            <a:endParaRPr lang="fr-FR" dirty="0"/>
          </a:p>
          <a:p>
            <a:pPr lvl="1"/>
            <a:endParaRPr lang="fr-FR" dirty="0" smtClean="0"/>
          </a:p>
          <a:p>
            <a:pPr lvl="1"/>
            <a:endParaRPr lang="fr-FR" dirty="0" smtClean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9151140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Screen Shot 2019-05-02 at 19.55.0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3214" y="0"/>
            <a:ext cx="5227506" cy="682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0169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4" name="Image 3" descr="Screen Shot 2019-05-02 at 19.56.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459" y="0"/>
            <a:ext cx="4505259" cy="691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7989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49522"/>
            <a:ext cx="8229600" cy="1143000"/>
          </a:xfrm>
        </p:spPr>
        <p:txBody>
          <a:bodyPr/>
          <a:lstStyle/>
          <a:p>
            <a:r>
              <a:rPr lang="fr-FR" dirty="0" err="1" smtClean="0"/>
              <a:t>Hierarchical</a:t>
            </a:r>
            <a:r>
              <a:rPr lang="fr-FR" dirty="0" smtClean="0"/>
              <a:t> JSDM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957323"/>
            <a:ext cx="8055774" cy="2037539"/>
          </a:xfrm>
        </p:spPr>
        <p:txBody>
          <a:bodyPr/>
          <a:lstStyle/>
          <a:p>
            <a:pPr marL="0" indent="0" algn="ctr">
              <a:buNone/>
            </a:pPr>
            <a:r>
              <a:rPr lang="fr-FR" i="1" dirty="0" smtClean="0"/>
              <a:t>Y</a:t>
            </a:r>
            <a:r>
              <a:rPr lang="fr-FR" i="1" baseline="-25000" dirty="0" smtClean="0"/>
              <a:t>ij</a:t>
            </a:r>
            <a:r>
              <a:rPr lang="fr-FR" dirty="0" smtClean="0"/>
              <a:t> ~ </a:t>
            </a:r>
            <a:r>
              <a:rPr lang="fr-FR" dirty="0" smtClean="0">
                <a:solidFill>
                  <a:srgbClr val="F1BB86"/>
                </a:solidFill>
              </a:rPr>
              <a:t>MV Bernoulli </a:t>
            </a:r>
            <a:r>
              <a:rPr lang="fr-FR" dirty="0" smtClean="0"/>
              <a:t>(</a:t>
            </a:r>
            <a:r>
              <a:rPr lang="fr-FR" i="1" dirty="0" smtClean="0"/>
              <a:t>p</a:t>
            </a:r>
            <a:r>
              <a:rPr lang="fr-FR" i="1" baseline="-25000" dirty="0" smtClean="0"/>
              <a:t>ij </a:t>
            </a:r>
            <a:r>
              <a:rPr lang="fr-FR" dirty="0" smtClean="0"/>
              <a:t>= 1, </a:t>
            </a:r>
            <a:r>
              <a:rPr lang="fr-FR" i="1" dirty="0" smtClean="0">
                <a:solidFill>
                  <a:srgbClr val="F1BB86"/>
                </a:solidFill>
              </a:rPr>
              <a:t>P</a:t>
            </a:r>
            <a:r>
              <a:rPr lang="fr-FR" dirty="0" smtClean="0"/>
              <a:t>)</a:t>
            </a:r>
          </a:p>
          <a:p>
            <a:pPr marL="0" indent="0" algn="ctr">
              <a:buNone/>
            </a:pPr>
            <a:r>
              <a:rPr lang="fr-FR" dirty="0" smtClean="0"/>
              <a:t>G(</a:t>
            </a:r>
            <a:r>
              <a:rPr lang="fr-FR" i="1" dirty="0" smtClean="0"/>
              <a:t>p</a:t>
            </a:r>
            <a:r>
              <a:rPr lang="fr-FR" i="1" baseline="-25000" dirty="0" smtClean="0"/>
              <a:t>ij </a:t>
            </a:r>
            <a:r>
              <a:rPr lang="fr-FR" dirty="0" smtClean="0"/>
              <a:t>= 1) ~ </a:t>
            </a:r>
            <a:r>
              <a:rPr lang="fr-FR" i="1" dirty="0" smtClean="0"/>
              <a:t>X</a:t>
            </a:r>
            <a:r>
              <a:rPr lang="fr-FR" i="1" baseline="-25000" dirty="0" smtClean="0"/>
              <a:t>i</a:t>
            </a:r>
            <a:r>
              <a:rPr lang="fr-FR" i="1" dirty="0" smtClean="0"/>
              <a:t> B</a:t>
            </a:r>
            <a:r>
              <a:rPr lang="fr-FR" i="1" baseline="-25000" dirty="0" smtClean="0"/>
              <a:t>jk</a:t>
            </a:r>
            <a:endParaRPr lang="fr-FR" i="1" dirty="0"/>
          </a:p>
        </p:txBody>
      </p:sp>
      <p:sp>
        <p:nvSpPr>
          <p:cNvPr id="4" name="ZoneTexte 3"/>
          <p:cNvSpPr txBox="1"/>
          <p:nvPr/>
        </p:nvSpPr>
        <p:spPr>
          <a:xfrm>
            <a:off x="442853" y="3292781"/>
            <a:ext cx="5518539" cy="4154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rgbClr val="F1BB86"/>
                </a:solidFill>
              </a:rPr>
              <a:t>P = </a:t>
            </a:r>
            <a:r>
              <a:rPr lang="fr-FR" sz="2400" dirty="0" err="1" smtClean="0">
                <a:solidFill>
                  <a:srgbClr val="F1BB86"/>
                </a:solidFill>
              </a:rPr>
              <a:t>correlation</a:t>
            </a:r>
            <a:r>
              <a:rPr lang="fr-FR" sz="2400" dirty="0" smtClean="0">
                <a:solidFill>
                  <a:srgbClr val="F1BB86"/>
                </a:solidFill>
              </a:rPr>
              <a:t> matrix</a:t>
            </a:r>
          </a:p>
          <a:p>
            <a:r>
              <a:rPr lang="fr-FR" sz="2400" dirty="0" smtClean="0"/>
              <a:t>G = </a:t>
            </a:r>
            <a:r>
              <a:rPr lang="fr-FR" sz="2400" dirty="0" err="1" smtClean="0"/>
              <a:t>link</a:t>
            </a:r>
            <a:r>
              <a:rPr lang="fr-FR" sz="2400" dirty="0" smtClean="0"/>
              <a:t> </a:t>
            </a:r>
            <a:r>
              <a:rPr lang="fr-FR" sz="2400" dirty="0" err="1" smtClean="0"/>
              <a:t>function</a:t>
            </a:r>
            <a:r>
              <a:rPr lang="fr-FR" sz="2400" dirty="0" smtClean="0"/>
              <a:t> </a:t>
            </a:r>
          </a:p>
          <a:p>
            <a:r>
              <a:rPr lang="fr-FR" sz="2400" dirty="0" smtClean="0"/>
              <a:t>Y = </a:t>
            </a:r>
            <a:r>
              <a:rPr lang="fr-FR" sz="2400" dirty="0" err="1" smtClean="0"/>
              <a:t>Binary</a:t>
            </a:r>
            <a:r>
              <a:rPr lang="fr-FR" sz="2400" dirty="0" smtClean="0"/>
              <a:t> occurrence data</a:t>
            </a:r>
          </a:p>
          <a:p>
            <a:r>
              <a:rPr lang="fr-FR" sz="2400" dirty="0" smtClean="0"/>
              <a:t>X = </a:t>
            </a:r>
            <a:r>
              <a:rPr lang="fr-FR" sz="2400" dirty="0" err="1" smtClean="0"/>
              <a:t>enviro</a:t>
            </a:r>
            <a:r>
              <a:rPr lang="fr-FR" sz="2400" dirty="0" smtClean="0"/>
              <a:t> data</a:t>
            </a:r>
          </a:p>
          <a:p>
            <a:r>
              <a:rPr lang="fr-FR" sz="2400" dirty="0" smtClean="0"/>
              <a:t>B = </a:t>
            </a:r>
            <a:r>
              <a:rPr lang="fr-FR" sz="2400" dirty="0" err="1" smtClean="0"/>
              <a:t>regression</a:t>
            </a:r>
            <a:r>
              <a:rPr lang="fr-FR" sz="2400" dirty="0" smtClean="0"/>
              <a:t> coefficients</a:t>
            </a:r>
          </a:p>
          <a:p>
            <a:endParaRPr lang="fr-FR" sz="2400" dirty="0" smtClean="0"/>
          </a:p>
          <a:p>
            <a:r>
              <a:rPr lang="fr-FR" sz="2400" dirty="0" smtClean="0"/>
              <a:t>k = </a:t>
            </a:r>
            <a:r>
              <a:rPr lang="fr-FR" sz="2400" dirty="0" err="1" smtClean="0"/>
              <a:t>enviro</a:t>
            </a:r>
            <a:r>
              <a:rPr lang="fr-FR" sz="2400" dirty="0" smtClean="0"/>
              <a:t> vars</a:t>
            </a:r>
          </a:p>
          <a:p>
            <a:r>
              <a:rPr lang="fr-FR" sz="2400" dirty="0"/>
              <a:t>i</a:t>
            </a:r>
            <a:r>
              <a:rPr lang="fr-FR" sz="2400" dirty="0" smtClean="0"/>
              <a:t> = sites</a:t>
            </a:r>
          </a:p>
          <a:p>
            <a:r>
              <a:rPr lang="fr-FR" sz="2400" dirty="0" smtClean="0"/>
              <a:t>J = </a:t>
            </a:r>
            <a:r>
              <a:rPr lang="fr-FR" sz="2400" dirty="0" err="1" smtClean="0"/>
              <a:t>species</a:t>
            </a:r>
            <a:endParaRPr lang="fr-FR" sz="2400" dirty="0" smtClean="0"/>
          </a:p>
          <a:p>
            <a:endParaRPr lang="fr-FR" sz="2400" dirty="0" smtClean="0"/>
          </a:p>
          <a:p>
            <a:endParaRPr lang="fr-FR" sz="2400" dirty="0"/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2039371" y="3480026"/>
            <a:ext cx="8055774" cy="20375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dirty="0" smtClean="0"/>
              <a:t>α</a:t>
            </a:r>
            <a:r>
              <a:rPr lang="fr-FR" i="1" baseline="-25000" dirty="0" smtClean="0"/>
              <a:t>j</a:t>
            </a:r>
            <a:r>
              <a:rPr lang="fr-FR" dirty="0" smtClean="0"/>
              <a:t> </a:t>
            </a:r>
            <a:r>
              <a:rPr lang="fr-FR" dirty="0"/>
              <a:t>~ </a:t>
            </a:r>
            <a:r>
              <a:rPr lang="fr-FR" i="1" dirty="0"/>
              <a:t>N</a:t>
            </a:r>
            <a:r>
              <a:rPr lang="fr-FR" dirty="0"/>
              <a:t> (</a:t>
            </a:r>
            <a:r>
              <a:rPr lang="fr-FR" i="1" dirty="0" err="1"/>
              <a:t>μ</a:t>
            </a:r>
            <a:r>
              <a:rPr lang="fr-FR" i="1" baseline="-25000" dirty="0" err="1"/>
              <a:t>k</a:t>
            </a:r>
            <a:r>
              <a:rPr lang="fr-FR" i="1" baseline="-25000" dirty="0"/>
              <a:t> ,</a:t>
            </a:r>
            <a:r>
              <a:rPr lang="fr-FR" i="1" dirty="0"/>
              <a:t> </a:t>
            </a:r>
            <a:r>
              <a:rPr lang="fr-FR" i="1" dirty="0" err="1"/>
              <a:t>σ</a:t>
            </a:r>
            <a:r>
              <a:rPr lang="fr-FR" i="1" baseline="-25000" dirty="0" err="1"/>
              <a:t>k</a:t>
            </a:r>
            <a:r>
              <a:rPr lang="fr-FR" dirty="0" smtClean="0"/>
              <a:t>)</a:t>
            </a:r>
            <a:endParaRPr lang="fr-FR" i="1" dirty="0"/>
          </a:p>
          <a:p>
            <a:pPr marL="0" indent="0" algn="ctr">
              <a:buNone/>
            </a:pPr>
            <a:r>
              <a:rPr lang="fr-FR" i="1" dirty="0" smtClean="0"/>
              <a:t>B</a:t>
            </a:r>
            <a:r>
              <a:rPr lang="fr-FR" i="1" baseline="-25000" dirty="0" smtClean="0"/>
              <a:t>jk</a:t>
            </a:r>
            <a:r>
              <a:rPr lang="fr-FR" dirty="0" smtClean="0"/>
              <a:t> ~ </a:t>
            </a:r>
            <a:r>
              <a:rPr lang="fr-FR" i="1" dirty="0" smtClean="0"/>
              <a:t>N</a:t>
            </a:r>
            <a:r>
              <a:rPr lang="fr-FR" dirty="0" smtClean="0"/>
              <a:t> (</a:t>
            </a:r>
            <a:r>
              <a:rPr lang="fr-FR" i="1" dirty="0" smtClean="0"/>
              <a:t>μ2</a:t>
            </a:r>
            <a:r>
              <a:rPr lang="fr-FR" i="1" baseline="-25000" dirty="0" smtClean="0"/>
              <a:t>k ,</a:t>
            </a:r>
            <a:r>
              <a:rPr lang="fr-FR" i="1" dirty="0" smtClean="0"/>
              <a:t> σ2</a:t>
            </a:r>
            <a:r>
              <a:rPr lang="fr-FR" i="1" baseline="-25000" dirty="0" smtClean="0"/>
              <a:t>k</a:t>
            </a:r>
            <a:r>
              <a:rPr lang="fr-FR" dirty="0" smtClean="0"/>
              <a:t>)</a:t>
            </a:r>
            <a:endParaRPr lang="fr-FR" dirty="0"/>
          </a:p>
        </p:txBody>
      </p:sp>
      <p:cxnSp>
        <p:nvCxnSpPr>
          <p:cNvPr id="6" name="Connecteur droit avec flèche 5"/>
          <p:cNvCxnSpPr/>
          <p:nvPr/>
        </p:nvCxnSpPr>
        <p:spPr>
          <a:xfrm>
            <a:off x="4813044" y="2994862"/>
            <a:ext cx="156777" cy="862396"/>
          </a:xfrm>
          <a:prstGeom prst="straightConnector1">
            <a:avLst/>
          </a:prstGeom>
          <a:ln w="57150" cmpd="sng"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7" name="Connecteur en arc 6"/>
          <p:cNvCxnSpPr/>
          <p:nvPr/>
        </p:nvCxnSpPr>
        <p:spPr>
          <a:xfrm rot="5400000">
            <a:off x="4083887" y="3426143"/>
            <a:ext cx="2038389" cy="1175826"/>
          </a:xfrm>
          <a:prstGeom prst="curvedConnector3">
            <a:avLst>
              <a:gd name="adj1" fmla="val 20000"/>
            </a:avLst>
          </a:prstGeom>
          <a:ln w="57150" cmpd="sng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50467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JSDM outputs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1. </a:t>
            </a:r>
            <a:r>
              <a:rPr lang="fr-FR" dirty="0" err="1" smtClean="0"/>
              <a:t>Correlation</a:t>
            </a:r>
            <a:r>
              <a:rPr lang="fr-FR" dirty="0" smtClean="0"/>
              <a:t> due to </a:t>
            </a:r>
            <a:r>
              <a:rPr lang="fr-FR" dirty="0" err="1" smtClean="0"/>
              <a:t>environment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777375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pic>
        <p:nvPicPr>
          <p:cNvPr id="94" name="ISEC Pres.016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845653274"/>
      </p:ext>
    </p:extLst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161560" y="107397"/>
            <a:ext cx="7594727" cy="596695"/>
          </a:xfrm>
        </p:spPr>
        <p:txBody>
          <a:bodyPr>
            <a:noAutofit/>
          </a:bodyPr>
          <a:lstStyle/>
          <a:p>
            <a:r>
              <a:rPr lang="fr-FR" sz="3600" dirty="0" err="1" smtClean="0"/>
              <a:t>Biodiversity</a:t>
            </a:r>
            <a:r>
              <a:rPr lang="fr-FR" sz="3600" dirty="0" smtClean="0"/>
              <a:t> Data (</a:t>
            </a:r>
            <a:r>
              <a:rPr lang="fr-FR" sz="3600" dirty="0" err="1" smtClean="0"/>
              <a:t>species-level</a:t>
            </a:r>
            <a:r>
              <a:rPr lang="fr-FR" sz="3600" dirty="0" smtClean="0"/>
              <a:t>)</a:t>
            </a:r>
            <a:endParaRPr lang="fr-FR" sz="3600" dirty="0"/>
          </a:p>
        </p:txBody>
      </p:sp>
      <p:pic>
        <p:nvPicPr>
          <p:cNvPr id="7" name="Image 6" descr="Screen Shot 2016-11-29 at 16.40.3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1954" b="46710"/>
          <a:stretch/>
        </p:blipFill>
        <p:spPr>
          <a:xfrm>
            <a:off x="193269" y="3493090"/>
            <a:ext cx="4987657" cy="2285149"/>
          </a:xfrm>
          <a:prstGeom prst="rect">
            <a:avLst/>
          </a:prstGeom>
        </p:spPr>
      </p:pic>
      <p:pic>
        <p:nvPicPr>
          <p:cNvPr id="8" name="Image 7" descr="Screen Shot 2016-11-29 at 16.35.4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7956" y="786928"/>
            <a:ext cx="2881376" cy="4234455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8037" y="2830176"/>
            <a:ext cx="3626254" cy="3908295"/>
          </a:xfrm>
          <a:prstGeom prst="rect">
            <a:avLst/>
          </a:prstGeom>
        </p:spPr>
      </p:pic>
      <p:pic>
        <p:nvPicPr>
          <p:cNvPr id="11" name="Image 10" descr="Screen Shot 2016-11-29 at 16.46.20.pn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526" b="70294"/>
          <a:stretch/>
        </p:blipFill>
        <p:spPr>
          <a:xfrm>
            <a:off x="4250577" y="5663667"/>
            <a:ext cx="3294758" cy="1074804"/>
          </a:xfrm>
          <a:prstGeom prst="rect">
            <a:avLst/>
          </a:prstGeom>
        </p:spPr>
      </p:pic>
      <p:pic>
        <p:nvPicPr>
          <p:cNvPr id="3" name="Image 2" descr="Screen Shot 2018-03-09 at 08.28.2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440" y="930539"/>
            <a:ext cx="3612777" cy="2562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173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re 1"/>
          <p:cNvSpPr txBox="1">
            <a:spLocks/>
          </p:cNvSpPr>
          <p:nvPr/>
        </p:nvSpPr>
        <p:spPr>
          <a:xfrm>
            <a:off x="-88200" y="348895"/>
            <a:ext cx="8229600" cy="7829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 smtClean="0">
                <a:solidFill>
                  <a:srgbClr val="CCFFCC"/>
                </a:solidFill>
              </a:rPr>
              <a:t>JSDM Outputs: </a:t>
            </a:r>
            <a:r>
              <a:rPr lang="fr-FR" sz="3200" dirty="0" err="1" smtClean="0">
                <a:solidFill>
                  <a:srgbClr val="CCFFCC"/>
                </a:solidFill>
              </a:rPr>
              <a:t>Species</a:t>
            </a:r>
            <a:r>
              <a:rPr lang="fr-FR" sz="3200" dirty="0" smtClean="0">
                <a:solidFill>
                  <a:srgbClr val="CCFFCC"/>
                </a:solidFill>
              </a:rPr>
              <a:t> </a:t>
            </a:r>
            <a:r>
              <a:rPr lang="fr-FR" sz="3200" dirty="0" err="1" smtClean="0">
                <a:solidFill>
                  <a:srgbClr val="CCFFCC"/>
                </a:solidFill>
              </a:rPr>
              <a:t>Correlation</a:t>
            </a:r>
            <a:endParaRPr lang="fr-FR" sz="3200" dirty="0">
              <a:solidFill>
                <a:srgbClr val="CCFFCC"/>
              </a:solidFill>
            </a:endParaRPr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413" y="1865103"/>
            <a:ext cx="4148114" cy="3689858"/>
          </a:xfrm>
          <a:prstGeom prst="rect">
            <a:avLst/>
          </a:prstGeom>
        </p:spPr>
      </p:pic>
      <p:sp>
        <p:nvSpPr>
          <p:cNvPr id="26" name="Titre 1"/>
          <p:cNvSpPr txBox="1">
            <a:spLocks/>
          </p:cNvSpPr>
          <p:nvPr/>
        </p:nvSpPr>
        <p:spPr>
          <a:xfrm>
            <a:off x="580312" y="1318145"/>
            <a:ext cx="3802248" cy="7312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 err="1" smtClean="0"/>
              <a:t>Environment</a:t>
            </a:r>
            <a:endParaRPr lang="fr-FR" sz="3200" dirty="0"/>
          </a:p>
        </p:txBody>
      </p:sp>
      <p:pic>
        <p:nvPicPr>
          <p:cNvPr id="12" name="Picture 8" descr="IMG_023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863" y="2612589"/>
            <a:ext cx="743390" cy="99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5"/>
          <a:srcRect l="10681" t="5951" r="6718" b="10798"/>
          <a:stretch/>
        </p:blipFill>
        <p:spPr>
          <a:xfrm>
            <a:off x="3729838" y="4720190"/>
            <a:ext cx="704829" cy="1034995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3468967" y="4368498"/>
            <a:ext cx="2266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>
                <a:solidFill>
                  <a:schemeClr val="accent2"/>
                </a:solidFill>
              </a:rPr>
              <a:t>Scent</a:t>
            </a:r>
            <a:r>
              <a:rPr lang="fr-FR" dirty="0" smtClean="0">
                <a:solidFill>
                  <a:schemeClr val="accent2"/>
                </a:solidFill>
              </a:rPr>
              <a:t> </a:t>
            </a:r>
            <a:r>
              <a:rPr lang="fr-FR" dirty="0" err="1" smtClean="0">
                <a:solidFill>
                  <a:schemeClr val="accent2"/>
                </a:solidFill>
              </a:rPr>
              <a:t>Bark</a:t>
            </a:r>
            <a:endParaRPr lang="fr-FR" dirty="0">
              <a:solidFill>
                <a:schemeClr val="accent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3747478" y="3536282"/>
            <a:ext cx="122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accent1"/>
                </a:solidFill>
              </a:rPr>
              <a:t>Grey </a:t>
            </a:r>
            <a:r>
              <a:rPr lang="fr-FR" dirty="0" err="1" smtClean="0">
                <a:solidFill>
                  <a:schemeClr val="accent1"/>
                </a:solidFill>
              </a:rPr>
              <a:t>Gum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2" name="Croix 1"/>
          <p:cNvSpPr/>
          <p:nvPr/>
        </p:nvSpPr>
        <p:spPr>
          <a:xfrm>
            <a:off x="163587" y="5771142"/>
            <a:ext cx="833450" cy="680959"/>
          </a:xfrm>
          <a:prstGeom prst="mathPlus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Moins 2"/>
          <p:cNvSpPr/>
          <p:nvPr/>
        </p:nvSpPr>
        <p:spPr>
          <a:xfrm>
            <a:off x="997037" y="5849173"/>
            <a:ext cx="778731" cy="553435"/>
          </a:xfrm>
          <a:prstGeom prst="mathMinus">
            <a:avLst/>
          </a:prstGeom>
          <a:solidFill>
            <a:srgbClr val="E7913C"/>
          </a:solidFill>
          <a:ln>
            <a:solidFill>
              <a:srgbClr val="E7913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Content Placeholder 3" descr="trait.responses_for_manu.pdf"/>
          <p:cNvPicPr>
            <a:picLocks noChangeAspect="1"/>
          </p:cNvPicPr>
          <p:nvPr/>
        </p:nvPicPr>
        <p:blipFill rotWithShape="1">
          <a:blip r:embed="rId6">
            <a:lum bright="70000" contrast="-70000"/>
          </a:blip>
          <a:srcRect l="53139" t="6306" r="4982" b="53476"/>
          <a:stretch/>
        </p:blipFill>
        <p:spPr bwMode="auto">
          <a:xfrm>
            <a:off x="4996636" y="990548"/>
            <a:ext cx="4216946" cy="55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ZoneTexte 19"/>
          <p:cNvSpPr txBox="1"/>
          <p:nvPr/>
        </p:nvSpPr>
        <p:spPr>
          <a:xfrm rot="16200000">
            <a:off x="2649509" y="3393983"/>
            <a:ext cx="4493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err="1" smtClean="0">
                <a:solidFill>
                  <a:schemeClr val="tx1">
                    <a:lumMod val="75000"/>
                  </a:schemeClr>
                </a:solidFill>
              </a:rPr>
              <a:t>Prob</a:t>
            </a:r>
            <a:r>
              <a:rPr lang="fr-FR" sz="2000" dirty="0" smtClean="0">
                <a:solidFill>
                  <a:schemeClr val="tx1">
                    <a:lumMod val="75000"/>
                  </a:schemeClr>
                </a:solidFill>
              </a:rPr>
              <a:t>. </a:t>
            </a:r>
            <a:r>
              <a:rPr lang="fr-FR" sz="2000" dirty="0" err="1" smtClean="0">
                <a:solidFill>
                  <a:schemeClr val="tx1">
                    <a:lumMod val="75000"/>
                  </a:schemeClr>
                </a:solidFill>
              </a:rPr>
              <a:t>occurs</a:t>
            </a:r>
            <a:endParaRPr lang="fr-FR" sz="20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5300870" y="6392808"/>
            <a:ext cx="38644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err="1" smtClean="0">
                <a:solidFill>
                  <a:schemeClr val="tx1">
                    <a:lumMod val="75000"/>
                  </a:schemeClr>
                </a:solidFill>
              </a:rPr>
              <a:t>Rockiness</a:t>
            </a:r>
            <a:endParaRPr lang="fr-FR" sz="20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28" name="Forme libre 27"/>
          <p:cNvSpPr/>
          <p:nvPr/>
        </p:nvSpPr>
        <p:spPr>
          <a:xfrm>
            <a:off x="5647791" y="2714353"/>
            <a:ext cx="3224407" cy="3116925"/>
          </a:xfrm>
          <a:custGeom>
            <a:avLst/>
            <a:gdLst>
              <a:gd name="connsiteX0" fmla="*/ 0 w 3236331"/>
              <a:gd name="connsiteY0" fmla="*/ 0 h 3277093"/>
              <a:gd name="connsiteX1" fmla="*/ 122898 w 3236331"/>
              <a:gd name="connsiteY1" fmla="*/ 669073 h 3277093"/>
              <a:gd name="connsiteX2" fmla="*/ 518905 w 3236331"/>
              <a:gd name="connsiteY2" fmla="*/ 1897983 h 3277093"/>
              <a:gd name="connsiteX3" fmla="*/ 819324 w 3236331"/>
              <a:gd name="connsiteY3" fmla="*/ 2485129 h 3277093"/>
              <a:gd name="connsiteX4" fmla="*/ 1065121 w 3236331"/>
              <a:gd name="connsiteY4" fmla="*/ 2744566 h 3277093"/>
              <a:gd name="connsiteX5" fmla="*/ 1351885 w 3236331"/>
              <a:gd name="connsiteY5" fmla="*/ 2976693 h 3277093"/>
              <a:gd name="connsiteX6" fmla="*/ 1939067 w 3236331"/>
              <a:gd name="connsiteY6" fmla="*/ 3208820 h 3277093"/>
              <a:gd name="connsiteX7" fmla="*/ 2471628 w 3236331"/>
              <a:gd name="connsiteY7" fmla="*/ 3249784 h 3277093"/>
              <a:gd name="connsiteX8" fmla="*/ 3236331 w 3236331"/>
              <a:gd name="connsiteY8" fmla="*/ 3277093 h 3277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236331" h="3277093">
                <a:moveTo>
                  <a:pt x="0" y="0"/>
                </a:moveTo>
                <a:cubicBezTo>
                  <a:pt x="18207" y="176371"/>
                  <a:pt x="36414" y="352743"/>
                  <a:pt x="122898" y="669073"/>
                </a:cubicBezTo>
                <a:cubicBezTo>
                  <a:pt x="209382" y="985403"/>
                  <a:pt x="402834" y="1595307"/>
                  <a:pt x="518905" y="1897983"/>
                </a:cubicBezTo>
                <a:cubicBezTo>
                  <a:pt x="634976" y="2200659"/>
                  <a:pt x="728288" y="2344032"/>
                  <a:pt x="819324" y="2485129"/>
                </a:cubicBezTo>
                <a:cubicBezTo>
                  <a:pt x="910360" y="2626226"/>
                  <a:pt x="976361" y="2662639"/>
                  <a:pt x="1065121" y="2744566"/>
                </a:cubicBezTo>
                <a:cubicBezTo>
                  <a:pt x="1153881" y="2826493"/>
                  <a:pt x="1206227" y="2899317"/>
                  <a:pt x="1351885" y="2976693"/>
                </a:cubicBezTo>
                <a:cubicBezTo>
                  <a:pt x="1497543" y="3054069"/>
                  <a:pt x="1752443" y="3163305"/>
                  <a:pt x="1939067" y="3208820"/>
                </a:cubicBezTo>
                <a:cubicBezTo>
                  <a:pt x="2125691" y="3254335"/>
                  <a:pt x="2255417" y="3238405"/>
                  <a:pt x="2471628" y="3249784"/>
                </a:cubicBezTo>
                <a:cubicBezTo>
                  <a:pt x="2687839" y="3261163"/>
                  <a:pt x="3236331" y="3277093"/>
                  <a:pt x="3236331" y="3277093"/>
                </a:cubicBezTo>
              </a:path>
            </a:pathLst>
          </a:custGeom>
          <a:ln w="57150" cmpd="sng">
            <a:solidFill>
              <a:schemeClr val="accent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Forme libre 32"/>
          <p:cNvSpPr/>
          <p:nvPr/>
        </p:nvSpPr>
        <p:spPr>
          <a:xfrm>
            <a:off x="5615862" y="3604277"/>
            <a:ext cx="3256336" cy="1247014"/>
          </a:xfrm>
          <a:custGeom>
            <a:avLst/>
            <a:gdLst>
              <a:gd name="connsiteX0" fmla="*/ 0 w 3195365"/>
              <a:gd name="connsiteY0" fmla="*/ 1324492 h 1324492"/>
              <a:gd name="connsiteX1" fmla="*/ 1010500 w 3195365"/>
              <a:gd name="connsiteY1" fmla="*/ 983128 h 1324492"/>
              <a:gd name="connsiteX2" fmla="*/ 1911757 w 3195365"/>
              <a:gd name="connsiteY2" fmla="*/ 641764 h 1324492"/>
              <a:gd name="connsiteX3" fmla="*/ 2649149 w 3195365"/>
              <a:gd name="connsiteY3" fmla="*/ 300400 h 1324492"/>
              <a:gd name="connsiteX4" fmla="*/ 3195365 w 3195365"/>
              <a:gd name="connsiteY4" fmla="*/ 0 h 1324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95365" h="1324492">
                <a:moveTo>
                  <a:pt x="0" y="1324492"/>
                </a:moveTo>
                <a:lnTo>
                  <a:pt x="1010500" y="983128"/>
                </a:lnTo>
                <a:cubicBezTo>
                  <a:pt x="1329126" y="869340"/>
                  <a:pt x="1638649" y="755552"/>
                  <a:pt x="1911757" y="641764"/>
                </a:cubicBezTo>
                <a:cubicBezTo>
                  <a:pt x="2184865" y="527976"/>
                  <a:pt x="2435214" y="407361"/>
                  <a:pt x="2649149" y="300400"/>
                </a:cubicBezTo>
                <a:cubicBezTo>
                  <a:pt x="2863084" y="193439"/>
                  <a:pt x="3029224" y="96719"/>
                  <a:pt x="3195365" y="0"/>
                </a:cubicBezTo>
              </a:path>
            </a:pathLst>
          </a:custGeom>
          <a:ln w="5715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Picture 8" descr="IMG_023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2192" y="2393997"/>
            <a:ext cx="743390" cy="99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5"/>
          <a:srcRect l="10681" t="5951" r="6718" b="10798"/>
          <a:stretch/>
        </p:blipFill>
        <p:spPr>
          <a:xfrm>
            <a:off x="8225883" y="4600143"/>
            <a:ext cx="704829" cy="103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392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JSDM outputs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1. </a:t>
            </a:r>
            <a:r>
              <a:rPr lang="fr-FR" dirty="0" err="1" smtClean="0"/>
              <a:t>Correlation</a:t>
            </a:r>
            <a:r>
              <a:rPr lang="fr-FR" dirty="0" smtClean="0"/>
              <a:t> due to </a:t>
            </a:r>
            <a:r>
              <a:rPr lang="fr-FR" dirty="0" err="1" smtClean="0"/>
              <a:t>environment</a:t>
            </a:r>
            <a:endParaRPr lang="fr-FR" dirty="0" smtClean="0"/>
          </a:p>
          <a:p>
            <a:endParaRPr lang="fr-FR" dirty="0"/>
          </a:p>
          <a:p>
            <a:r>
              <a:rPr lang="fr-FR" dirty="0" smtClean="0"/>
              <a:t>2. </a:t>
            </a:r>
            <a:r>
              <a:rPr lang="fr-FR" dirty="0" err="1" smtClean="0"/>
              <a:t>Residual</a:t>
            </a:r>
            <a:r>
              <a:rPr lang="fr-FR" dirty="0" smtClean="0"/>
              <a:t> </a:t>
            </a:r>
            <a:r>
              <a:rPr lang="fr-FR" dirty="0" err="1" smtClean="0"/>
              <a:t>correlation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704470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ZoneTexte 20"/>
          <p:cNvSpPr txBox="1"/>
          <p:nvPr/>
        </p:nvSpPr>
        <p:spPr>
          <a:xfrm>
            <a:off x="280737" y="6111622"/>
            <a:ext cx="89065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b="1" dirty="0" smtClean="0"/>
          </a:p>
        </p:txBody>
      </p:sp>
      <p:sp>
        <p:nvSpPr>
          <p:cNvPr id="23" name="Titre 1"/>
          <p:cNvSpPr txBox="1">
            <a:spLocks/>
          </p:cNvSpPr>
          <p:nvPr/>
        </p:nvSpPr>
        <p:spPr>
          <a:xfrm>
            <a:off x="-88200" y="348895"/>
            <a:ext cx="8229600" cy="7829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 smtClean="0">
                <a:solidFill>
                  <a:srgbClr val="CCFFCC"/>
                </a:solidFill>
              </a:rPr>
              <a:t>JSDM Outputs: </a:t>
            </a:r>
            <a:r>
              <a:rPr lang="fr-FR" sz="3200" dirty="0" err="1" smtClean="0">
                <a:solidFill>
                  <a:srgbClr val="CCFFCC"/>
                </a:solidFill>
              </a:rPr>
              <a:t>Species</a:t>
            </a:r>
            <a:r>
              <a:rPr lang="fr-FR" sz="3200" dirty="0" smtClean="0">
                <a:solidFill>
                  <a:srgbClr val="CCFFCC"/>
                </a:solidFill>
              </a:rPr>
              <a:t> </a:t>
            </a:r>
            <a:r>
              <a:rPr lang="fr-FR" sz="3200" dirty="0" err="1" smtClean="0">
                <a:solidFill>
                  <a:srgbClr val="CCFFCC"/>
                </a:solidFill>
              </a:rPr>
              <a:t>Correlation</a:t>
            </a:r>
            <a:endParaRPr lang="fr-FR" sz="3200" dirty="0">
              <a:solidFill>
                <a:srgbClr val="CCFFCC"/>
              </a:solidFill>
            </a:endParaRPr>
          </a:p>
        </p:txBody>
      </p:sp>
      <p:pic>
        <p:nvPicPr>
          <p:cNvPr id="24" name="Imag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413" y="1865103"/>
            <a:ext cx="4148114" cy="3689858"/>
          </a:xfrm>
          <a:prstGeom prst="rect">
            <a:avLst/>
          </a:prstGeom>
        </p:spPr>
      </p:pic>
      <p:pic>
        <p:nvPicPr>
          <p:cNvPr id="25" name="Imag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729" y="2283321"/>
            <a:ext cx="3699170" cy="3098055"/>
          </a:xfrm>
          <a:prstGeom prst="rect">
            <a:avLst/>
          </a:prstGeom>
        </p:spPr>
      </p:pic>
      <p:sp>
        <p:nvSpPr>
          <p:cNvPr id="26" name="Titre 1"/>
          <p:cNvSpPr txBox="1">
            <a:spLocks/>
          </p:cNvSpPr>
          <p:nvPr/>
        </p:nvSpPr>
        <p:spPr>
          <a:xfrm>
            <a:off x="580312" y="1318145"/>
            <a:ext cx="3802248" cy="7312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 err="1" smtClean="0"/>
              <a:t>Environment</a:t>
            </a:r>
            <a:endParaRPr lang="fr-FR" sz="3200" dirty="0"/>
          </a:p>
        </p:txBody>
      </p:sp>
      <p:sp>
        <p:nvSpPr>
          <p:cNvPr id="27" name="Titre 1"/>
          <p:cNvSpPr txBox="1">
            <a:spLocks/>
          </p:cNvSpPr>
          <p:nvPr/>
        </p:nvSpPr>
        <p:spPr>
          <a:xfrm>
            <a:off x="5198601" y="1361723"/>
            <a:ext cx="3502892" cy="7451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200" dirty="0" err="1" smtClean="0"/>
              <a:t>Residual</a:t>
            </a:r>
            <a:r>
              <a:rPr lang="fr-FR" sz="3200" dirty="0" smtClean="0"/>
              <a:t> </a:t>
            </a:r>
            <a:endParaRPr lang="fr-FR" sz="3200" dirty="0"/>
          </a:p>
        </p:txBody>
      </p:sp>
      <p:pic>
        <p:nvPicPr>
          <p:cNvPr id="12" name="Picture 8" descr="IMG_023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6863" y="2612589"/>
            <a:ext cx="743390" cy="99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6"/>
          <a:srcRect l="10681" t="5951" r="6718" b="10798"/>
          <a:stretch/>
        </p:blipFill>
        <p:spPr>
          <a:xfrm>
            <a:off x="3729838" y="4720190"/>
            <a:ext cx="704829" cy="1034995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3468967" y="4368498"/>
            <a:ext cx="2266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>
                <a:solidFill>
                  <a:schemeClr val="accent2"/>
                </a:solidFill>
              </a:rPr>
              <a:t>Scent</a:t>
            </a:r>
            <a:r>
              <a:rPr lang="fr-FR" dirty="0" smtClean="0">
                <a:solidFill>
                  <a:schemeClr val="accent2"/>
                </a:solidFill>
              </a:rPr>
              <a:t> </a:t>
            </a:r>
            <a:r>
              <a:rPr lang="fr-FR" dirty="0" err="1" smtClean="0">
                <a:solidFill>
                  <a:schemeClr val="accent2"/>
                </a:solidFill>
              </a:rPr>
              <a:t>Bark</a:t>
            </a:r>
            <a:endParaRPr lang="fr-FR" dirty="0">
              <a:solidFill>
                <a:schemeClr val="accent2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3747478" y="3536282"/>
            <a:ext cx="122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accent1"/>
                </a:solidFill>
              </a:rPr>
              <a:t>Grey </a:t>
            </a:r>
            <a:r>
              <a:rPr lang="fr-FR" dirty="0" err="1" smtClean="0">
                <a:solidFill>
                  <a:schemeClr val="accent1"/>
                </a:solidFill>
              </a:rPr>
              <a:t>Gum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7792840" y="4323831"/>
            <a:ext cx="22667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>
                <a:solidFill>
                  <a:schemeClr val="accent2"/>
                </a:solidFill>
              </a:rPr>
              <a:t>Scent</a:t>
            </a:r>
            <a:r>
              <a:rPr lang="fr-FR" dirty="0" smtClean="0">
                <a:solidFill>
                  <a:schemeClr val="accent2"/>
                </a:solidFill>
              </a:rPr>
              <a:t> </a:t>
            </a:r>
            <a:r>
              <a:rPr lang="fr-FR" dirty="0" err="1" smtClean="0">
                <a:solidFill>
                  <a:schemeClr val="accent2"/>
                </a:solidFill>
              </a:rPr>
              <a:t>Bark</a:t>
            </a:r>
            <a:endParaRPr lang="fr-FR" dirty="0">
              <a:solidFill>
                <a:schemeClr val="accent2"/>
              </a:solidFill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7930231" y="3615102"/>
            <a:ext cx="122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>
                <a:solidFill>
                  <a:schemeClr val="accent1"/>
                </a:solidFill>
              </a:rPr>
              <a:t>Grey </a:t>
            </a:r>
            <a:r>
              <a:rPr lang="fr-FR" dirty="0" err="1" smtClean="0">
                <a:solidFill>
                  <a:schemeClr val="accent1"/>
                </a:solidFill>
              </a:rPr>
              <a:t>Gum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5460024" y="2418538"/>
            <a:ext cx="12218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err="1" smtClean="0">
                <a:solidFill>
                  <a:schemeClr val="accent1"/>
                </a:solidFill>
              </a:rPr>
              <a:t>Bundy</a:t>
            </a:r>
            <a:endParaRPr lang="fr-FR" dirty="0">
              <a:solidFill>
                <a:schemeClr val="accent1"/>
              </a:solidFill>
            </a:endParaRPr>
          </a:p>
        </p:txBody>
      </p:sp>
      <p:sp>
        <p:nvSpPr>
          <p:cNvPr id="19" name="Croix 18"/>
          <p:cNvSpPr/>
          <p:nvPr/>
        </p:nvSpPr>
        <p:spPr>
          <a:xfrm>
            <a:off x="163587" y="5771142"/>
            <a:ext cx="833450" cy="680959"/>
          </a:xfrm>
          <a:prstGeom prst="mathPlus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Moins 19"/>
          <p:cNvSpPr/>
          <p:nvPr/>
        </p:nvSpPr>
        <p:spPr>
          <a:xfrm>
            <a:off x="997037" y="5849173"/>
            <a:ext cx="778731" cy="553435"/>
          </a:xfrm>
          <a:prstGeom prst="mathMinus">
            <a:avLst/>
          </a:prstGeom>
          <a:solidFill>
            <a:srgbClr val="E7913C"/>
          </a:solidFill>
          <a:ln>
            <a:solidFill>
              <a:srgbClr val="E7913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2076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16" grpId="0"/>
      <p:bldP spid="17" grpId="0"/>
      <p:bldP spid="1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Residual</a:t>
            </a:r>
            <a:r>
              <a:rPr lang="fr-FR" dirty="0" smtClean="0"/>
              <a:t> </a:t>
            </a:r>
            <a:r>
              <a:rPr lang="fr-FR" dirty="0" err="1" smtClean="0"/>
              <a:t>Correlation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sz="4400" dirty="0" smtClean="0"/>
              <a:t>Is </a:t>
            </a:r>
            <a:r>
              <a:rPr lang="fr-FR" sz="4400" dirty="0" err="1" smtClean="0"/>
              <a:t>it</a:t>
            </a:r>
            <a:r>
              <a:rPr lang="fr-FR" sz="4400" dirty="0" smtClean="0"/>
              <a:t> a </a:t>
            </a:r>
            <a:r>
              <a:rPr lang="fr-FR" sz="4400" dirty="0" err="1" smtClean="0"/>
              <a:t>problem</a:t>
            </a:r>
            <a:r>
              <a:rPr lang="fr-FR" sz="4400" dirty="0" smtClean="0"/>
              <a:t> or </a:t>
            </a:r>
            <a:r>
              <a:rPr lang="fr-FR" sz="4400" dirty="0" err="1" smtClean="0"/>
              <a:t>is</a:t>
            </a:r>
            <a:r>
              <a:rPr lang="fr-FR" sz="4400" dirty="0" smtClean="0"/>
              <a:t> </a:t>
            </a:r>
            <a:r>
              <a:rPr lang="fr-FR" sz="4400" dirty="0" err="1" smtClean="0"/>
              <a:t>it</a:t>
            </a:r>
            <a:r>
              <a:rPr lang="fr-FR" sz="4400" dirty="0" smtClean="0"/>
              <a:t> </a:t>
            </a:r>
            <a:r>
              <a:rPr lang="fr-FR" sz="4400" dirty="0" err="1" smtClean="0"/>
              <a:t>magic</a:t>
            </a:r>
            <a:r>
              <a:rPr lang="fr-FR" sz="44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575136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 err="1" smtClean="0"/>
              <a:t>What</a:t>
            </a:r>
            <a:r>
              <a:rPr lang="fr-FR" dirty="0" smtClean="0"/>
              <a:t> do </a:t>
            </a:r>
            <a:r>
              <a:rPr lang="fr-FR" dirty="0" err="1" smtClean="0"/>
              <a:t>we</a:t>
            </a:r>
            <a:r>
              <a:rPr lang="fr-FR" dirty="0" smtClean="0"/>
              <a:t> know about </a:t>
            </a:r>
            <a:r>
              <a:rPr lang="fr-FR" dirty="0" err="1" smtClean="0"/>
              <a:t>species</a:t>
            </a:r>
            <a:r>
              <a:rPr lang="fr-FR" dirty="0" smtClean="0"/>
              <a:t> interactions?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 smtClean="0"/>
              <a:t>Residual</a:t>
            </a:r>
            <a:r>
              <a:rPr lang="fr-FR" dirty="0" smtClean="0"/>
              <a:t>- </a:t>
            </a:r>
            <a:r>
              <a:rPr lang="fr-FR" dirty="0" err="1" smtClean="0"/>
              <a:t>hypotheses</a:t>
            </a:r>
            <a:r>
              <a:rPr lang="fr-FR" dirty="0" smtClean="0"/>
              <a:t> </a:t>
            </a:r>
            <a:r>
              <a:rPr lang="fr-FR" smtClean="0"/>
              <a:t>of interactions?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72679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10455" y="684674"/>
            <a:ext cx="8677237" cy="550548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-493772" y="-157552"/>
            <a:ext cx="5962252" cy="1062092"/>
          </a:xfrm>
        </p:spPr>
        <p:txBody>
          <a:bodyPr>
            <a:normAutofit/>
          </a:bodyPr>
          <a:lstStyle/>
          <a:p>
            <a:r>
              <a:rPr lang="fr-FR" sz="3600" dirty="0" smtClean="0">
                <a:solidFill>
                  <a:srgbClr val="41A0DA"/>
                </a:solidFill>
              </a:rPr>
              <a:t>Facilitation</a:t>
            </a:r>
            <a:endParaRPr lang="fr-FR" sz="3600" dirty="0">
              <a:solidFill>
                <a:srgbClr val="41A0DA"/>
              </a:solidFill>
            </a:endParaRPr>
          </a:p>
        </p:txBody>
      </p:sp>
      <p:pic>
        <p:nvPicPr>
          <p:cNvPr id="5" name="Image 4" descr="JSDMandCooccurrenceBoxplotsBlue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" t="34671" r="68123" b="35318"/>
          <a:stretch/>
        </p:blipFill>
        <p:spPr>
          <a:xfrm>
            <a:off x="762257" y="722022"/>
            <a:ext cx="4238095" cy="5369169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 rot="16200000">
            <a:off x="-1084196" y="3062222"/>
            <a:ext cx="3216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>
                <a:solidFill>
                  <a:schemeClr val="bg1"/>
                </a:solidFill>
              </a:rPr>
              <a:t>JSDM </a:t>
            </a:r>
            <a:r>
              <a:rPr lang="fr-FR" sz="2000" dirty="0" err="1" smtClean="0">
                <a:solidFill>
                  <a:schemeClr val="bg1"/>
                </a:solidFill>
              </a:rPr>
              <a:t>Residual</a:t>
            </a:r>
            <a:r>
              <a:rPr lang="fr-FR" sz="2000" dirty="0" smtClean="0">
                <a:solidFill>
                  <a:schemeClr val="bg1"/>
                </a:solidFill>
              </a:rPr>
              <a:t> </a:t>
            </a:r>
            <a:r>
              <a:rPr lang="fr-FR" sz="2000" dirty="0" err="1" smtClean="0">
                <a:solidFill>
                  <a:schemeClr val="bg1"/>
                </a:solidFill>
              </a:rPr>
              <a:t>Correlation</a:t>
            </a:r>
            <a:endParaRPr lang="fr-FR" sz="2000" dirty="0">
              <a:solidFill>
                <a:schemeClr val="bg1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280737" y="6095127"/>
            <a:ext cx="8906577" cy="641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400" b="1" dirty="0" smtClean="0"/>
          </a:p>
          <a:p>
            <a:pPr>
              <a:lnSpc>
                <a:spcPct val="80000"/>
              </a:lnSpc>
            </a:pPr>
            <a:r>
              <a:rPr lang="en-GB" sz="1400" dirty="0"/>
              <a:t>LJ Pollock and 8 co-authors. Catch me if you can: finding species interactions from occurrence data. In prep.</a:t>
            </a:r>
          </a:p>
        </p:txBody>
      </p:sp>
      <p:cxnSp>
        <p:nvCxnSpPr>
          <p:cNvPr id="9" name="Connecteur droit 8"/>
          <p:cNvCxnSpPr/>
          <p:nvPr/>
        </p:nvCxnSpPr>
        <p:spPr>
          <a:xfrm>
            <a:off x="0" y="6355981"/>
            <a:ext cx="9144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/>
          <p:cNvCxnSpPr/>
          <p:nvPr/>
        </p:nvCxnSpPr>
        <p:spPr>
          <a:xfrm>
            <a:off x="1263099" y="3331309"/>
            <a:ext cx="2388241" cy="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/>
        </p:nvCxnSpPr>
        <p:spPr>
          <a:xfrm>
            <a:off x="1263099" y="887694"/>
            <a:ext cx="0" cy="4956260"/>
          </a:xfrm>
          <a:prstGeom prst="line">
            <a:avLst/>
          </a:prstGeom>
          <a:ln>
            <a:solidFill>
              <a:schemeClr val="bg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4"/>
          <a:srcRect l="28099" t="19864" r="16384" b="24957"/>
          <a:stretch/>
        </p:blipFill>
        <p:spPr>
          <a:xfrm>
            <a:off x="3072835" y="772775"/>
            <a:ext cx="1784594" cy="1064208"/>
          </a:xfrm>
          <a:prstGeom prst="rect">
            <a:avLst/>
          </a:prstGeom>
        </p:spPr>
      </p:pic>
      <p:pic>
        <p:nvPicPr>
          <p:cNvPr id="15" name="Image 14" descr="JSDMandCooccurrenceBoxplotsRed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82" t="34380" r="1855" b="35179"/>
          <a:stretch/>
        </p:blipFill>
        <p:spPr>
          <a:xfrm>
            <a:off x="4935086" y="765860"/>
            <a:ext cx="3620055" cy="5326277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 rotWithShape="1">
          <a:blip r:embed="rId6"/>
          <a:srcRect t="8204" b="10885"/>
          <a:stretch/>
        </p:blipFill>
        <p:spPr>
          <a:xfrm>
            <a:off x="6999803" y="4511255"/>
            <a:ext cx="1987889" cy="1204781"/>
          </a:xfrm>
          <a:prstGeom prst="rect">
            <a:avLst/>
          </a:prstGeom>
        </p:spPr>
      </p:pic>
      <p:sp>
        <p:nvSpPr>
          <p:cNvPr id="19" name="Titre 1"/>
          <p:cNvSpPr txBox="1">
            <a:spLocks/>
          </p:cNvSpPr>
          <p:nvPr/>
        </p:nvSpPr>
        <p:spPr>
          <a:xfrm>
            <a:off x="3177700" y="-9861"/>
            <a:ext cx="7052649" cy="52300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3600" dirty="0" err="1" smtClean="0">
                <a:solidFill>
                  <a:srgbClr val="FF0000"/>
                </a:solidFill>
              </a:rPr>
              <a:t>Competition</a:t>
            </a:r>
            <a:endParaRPr lang="fr-FR" sz="3600" dirty="0">
              <a:solidFill>
                <a:srgbClr val="FF0000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5410116" y="5695499"/>
            <a:ext cx="27142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</a:rPr>
              <a:t>5	 10	     20</a:t>
            </a:r>
            <a:endParaRPr lang="fr-FR" sz="2400" dirty="0">
              <a:solidFill>
                <a:schemeClr val="bg1"/>
              </a:solidFill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1709707" y="5716036"/>
            <a:ext cx="30281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</a:rPr>
              <a:t>5	 10	     20</a:t>
            </a:r>
            <a:endParaRPr lang="fr-FR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0884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6366933" cy="1329267"/>
          </a:xfrm>
        </p:spPr>
        <p:txBody>
          <a:bodyPr>
            <a:normAutofit fontScale="70000" lnSpcReduction="20000"/>
          </a:bodyPr>
          <a:lstStyle/>
          <a:p>
            <a:r>
              <a:rPr lang="fr-FR" dirty="0" err="1"/>
              <a:t>https</a:t>
            </a:r>
            <a:r>
              <a:rPr lang="fr-FR" dirty="0"/>
              <a:t>://</a:t>
            </a:r>
            <a:r>
              <a:rPr lang="fr-FR" dirty="0" err="1"/>
              <a:t>akcomputationalecology.wordpress.com</a:t>
            </a:r>
            <a:r>
              <a:rPr lang="fr-FR" dirty="0"/>
              <a:t>/tag/</a:t>
            </a:r>
            <a:r>
              <a:rPr lang="fr-FR" dirty="0" err="1"/>
              <a:t>species</a:t>
            </a:r>
            <a:r>
              <a:rPr lang="fr-FR" dirty="0"/>
              <a:t>-distribution-</a:t>
            </a:r>
            <a:r>
              <a:rPr lang="fr-FR" dirty="0" err="1"/>
              <a:t>models</a:t>
            </a:r>
            <a:r>
              <a:rPr lang="fr-FR" dirty="0"/>
              <a:t>-</a:t>
            </a:r>
            <a:r>
              <a:rPr lang="fr-FR" dirty="0" err="1"/>
              <a:t>sdm</a:t>
            </a:r>
            <a:r>
              <a:rPr lang="fr-FR" dirty="0"/>
              <a:t>/</a:t>
            </a:r>
          </a:p>
        </p:txBody>
      </p:sp>
      <p:pic>
        <p:nvPicPr>
          <p:cNvPr id="5" name="Image 4" descr="Screen Shot 2019-05-09 at 09.20.0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38644"/>
            <a:ext cx="9144000" cy="222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57473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03201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fr-FR" dirty="0" smtClean="0"/>
              <a:t>JSDM – </a:t>
            </a:r>
            <a:r>
              <a:rPr lang="fr-FR" dirty="0" err="1" smtClean="0"/>
              <a:t>advances</a:t>
            </a:r>
            <a:r>
              <a:rPr lang="fr-FR" dirty="0" smtClean="0"/>
              <a:t> </a:t>
            </a:r>
            <a:br>
              <a:rPr lang="fr-FR" dirty="0" smtClean="0"/>
            </a:br>
            <a:r>
              <a:rPr lang="fr-FR" dirty="0" smtClean="0"/>
              <a:t>HMSC - </a:t>
            </a:r>
            <a:r>
              <a:rPr lang="fr-FR" dirty="0" err="1" smtClean="0"/>
              <a:t>Ovaskainen</a:t>
            </a:r>
            <a:endParaRPr lang="fr-FR" dirty="0"/>
          </a:p>
        </p:txBody>
      </p:sp>
      <p:pic>
        <p:nvPicPr>
          <p:cNvPr id="5" name="Image 4" descr="Screen Shot 2019-05-09 at 09.10.04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37" r="6690"/>
          <a:stretch/>
        </p:blipFill>
        <p:spPr>
          <a:xfrm>
            <a:off x="1598081" y="1686846"/>
            <a:ext cx="5937250" cy="5120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34146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JSDM for </a:t>
            </a:r>
            <a:r>
              <a:rPr lang="fr-FR" dirty="0" err="1" smtClean="0"/>
              <a:t>many</a:t>
            </a:r>
            <a:r>
              <a:rPr lang="fr-FR" dirty="0" smtClean="0"/>
              <a:t> </a:t>
            </a:r>
            <a:r>
              <a:rPr lang="fr-FR" dirty="0" err="1" smtClean="0"/>
              <a:t>species</a:t>
            </a:r>
            <a:endParaRPr lang="fr-FR" dirty="0"/>
          </a:p>
        </p:txBody>
      </p:sp>
      <p:pic>
        <p:nvPicPr>
          <p:cNvPr id="5" name="Espace réservé du contenu 4" descr="Screen Shot 2019-05-09 at 09.13.45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50" b="20450"/>
          <a:stretch>
            <a:fillRect/>
          </a:stretch>
        </p:blipFill>
        <p:spPr>
          <a:xfrm>
            <a:off x="3301999" y="3022600"/>
            <a:ext cx="4726271" cy="2599267"/>
          </a:xfrm>
        </p:spPr>
      </p:pic>
    </p:spTree>
    <p:extLst>
      <p:ext uri="{BB962C8B-B14F-4D97-AF65-F5344CB8AC3E}">
        <p14:creationId xmlns:p14="http://schemas.microsoft.com/office/powerpoint/2010/main" val="17723013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Advances</a:t>
            </a:r>
            <a:r>
              <a:rPr lang="fr-FR" dirty="0" smtClean="0"/>
              <a:t> - GJAM</a:t>
            </a:r>
            <a:endParaRPr lang="fr-FR" dirty="0"/>
          </a:p>
        </p:txBody>
      </p:sp>
      <p:pic>
        <p:nvPicPr>
          <p:cNvPr id="5" name="Image 4" descr="Screen Shot 2019-05-09 at 09.16.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66" y="1397000"/>
            <a:ext cx="5750406" cy="4080933"/>
          </a:xfrm>
          <a:prstGeom prst="rect">
            <a:avLst/>
          </a:prstGeom>
        </p:spPr>
      </p:pic>
      <p:pic>
        <p:nvPicPr>
          <p:cNvPr id="7" name="Image 6" descr="Screen Shot 2019-05-09 at 09.17.1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356" y="3620841"/>
            <a:ext cx="5710767" cy="3169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60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68294" y="2173940"/>
            <a:ext cx="3048000" cy="3118701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4993341" y="2173940"/>
            <a:ext cx="2835835" cy="3122094"/>
          </a:xfrm>
          <a:prstGeom prst="rect">
            <a:avLst/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ZoneTexte 8"/>
          <p:cNvSpPr txBox="1"/>
          <p:nvPr/>
        </p:nvSpPr>
        <p:spPr>
          <a:xfrm>
            <a:off x="1538941" y="2749176"/>
            <a:ext cx="19199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 smtClean="0"/>
              <a:t>Depressing</a:t>
            </a:r>
            <a:r>
              <a:rPr lang="fr-FR" sz="2400" dirty="0" smtClean="0"/>
              <a:t> </a:t>
            </a:r>
            <a:r>
              <a:rPr lang="fr-FR" sz="2400" dirty="0" err="1" smtClean="0"/>
              <a:t>climate</a:t>
            </a:r>
            <a:r>
              <a:rPr lang="fr-FR" sz="2400" dirty="0" smtClean="0"/>
              <a:t> change graph </a:t>
            </a:r>
            <a:r>
              <a:rPr lang="fr-FR" sz="2400" dirty="0" err="1" smtClean="0"/>
              <a:t>here</a:t>
            </a:r>
            <a:endParaRPr lang="fr-FR" sz="2400" dirty="0"/>
          </a:p>
        </p:txBody>
      </p:sp>
      <p:sp>
        <p:nvSpPr>
          <p:cNvPr id="10" name="ZoneTexte 9"/>
          <p:cNvSpPr txBox="1"/>
          <p:nvPr/>
        </p:nvSpPr>
        <p:spPr>
          <a:xfrm>
            <a:off x="5269753" y="2749176"/>
            <a:ext cx="19199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err="1" smtClean="0"/>
              <a:t>Depressing</a:t>
            </a:r>
            <a:r>
              <a:rPr lang="fr-FR" sz="2400" dirty="0" smtClean="0"/>
              <a:t> </a:t>
            </a:r>
            <a:r>
              <a:rPr lang="fr-FR" sz="2400" dirty="0" err="1" smtClean="0"/>
              <a:t>biodiversity</a:t>
            </a:r>
            <a:r>
              <a:rPr lang="fr-FR" sz="2400" dirty="0" smtClean="0"/>
              <a:t> </a:t>
            </a:r>
            <a:r>
              <a:rPr lang="fr-FR" sz="2400" dirty="0" err="1" smtClean="0"/>
              <a:t>loss</a:t>
            </a:r>
            <a:r>
              <a:rPr lang="fr-FR" sz="2400" dirty="0" smtClean="0"/>
              <a:t> graph </a:t>
            </a:r>
            <a:r>
              <a:rPr lang="fr-FR" sz="2400" dirty="0" err="1" smtClean="0"/>
              <a:t>here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761602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Comparison</a:t>
            </a:r>
            <a:r>
              <a:rPr lang="fr-FR" dirty="0" smtClean="0"/>
              <a:t> to SDM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4088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Why</a:t>
            </a:r>
            <a:r>
              <a:rPr lang="fr-FR" dirty="0" smtClean="0"/>
              <a:t> </a:t>
            </a:r>
            <a:r>
              <a:rPr lang="fr-FR" dirty="0" err="1" smtClean="0"/>
              <a:t>SDMs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Not for </a:t>
            </a:r>
            <a:r>
              <a:rPr lang="fr-FR" dirty="0" err="1" smtClean="0"/>
              <a:t>species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great</a:t>
            </a:r>
            <a:r>
              <a:rPr lang="fr-FR" dirty="0" smtClean="0"/>
              <a:t> data..</a:t>
            </a:r>
          </a:p>
          <a:p>
            <a:r>
              <a:rPr lang="fr-FR" dirty="0" err="1" smtClean="0"/>
              <a:t>Bulk</a:t>
            </a:r>
            <a:r>
              <a:rPr lang="fr-FR" dirty="0" smtClean="0"/>
              <a:t> of </a:t>
            </a:r>
            <a:r>
              <a:rPr lang="fr-FR" dirty="0" err="1" smtClean="0"/>
              <a:t>species</a:t>
            </a:r>
            <a:r>
              <a:rPr lang="fr-FR" dirty="0" smtClean="0"/>
              <a:t>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species-level</a:t>
            </a:r>
            <a:r>
              <a:rPr lang="fr-FR" dirty="0" smtClean="0"/>
              <a:t> </a:t>
            </a:r>
            <a:r>
              <a:rPr lang="fr-FR" dirty="0" err="1" smtClean="0"/>
              <a:t>attributes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43337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>
            <a:spLocks noGrp="1"/>
          </p:cNvSpPr>
          <p:nvPr>
            <p:ph type="title"/>
          </p:nvPr>
        </p:nvSpPr>
        <p:spPr>
          <a:xfrm>
            <a:off x="959107" y="158860"/>
            <a:ext cx="7313613" cy="868362"/>
          </a:xfrm>
        </p:spPr>
        <p:txBody>
          <a:bodyPr>
            <a:normAutofit fontScale="90000"/>
          </a:bodyPr>
          <a:lstStyle/>
          <a:p>
            <a:r>
              <a:rPr lang="fr-FR" dirty="0" err="1" smtClean="0"/>
              <a:t>Why</a:t>
            </a:r>
            <a:r>
              <a:rPr lang="fr-FR" dirty="0" smtClean="0"/>
              <a:t> multi-</a:t>
            </a:r>
            <a:r>
              <a:rPr lang="fr-FR" dirty="0" err="1" smtClean="0"/>
              <a:t>species</a:t>
            </a:r>
            <a:r>
              <a:rPr lang="fr-FR" dirty="0" smtClean="0"/>
              <a:t> </a:t>
            </a:r>
            <a:r>
              <a:rPr lang="fr-FR" dirty="0" err="1" smtClean="0"/>
              <a:t>models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5353993" y="1158361"/>
            <a:ext cx="309801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 smtClean="0">
                <a:solidFill>
                  <a:schemeClr val="tx1">
                    <a:lumMod val="75000"/>
                  </a:schemeClr>
                </a:solidFill>
              </a:rPr>
              <a:t>Biogeography</a:t>
            </a:r>
            <a:r>
              <a:rPr lang="fr-FR" sz="3200" dirty="0" smtClean="0">
                <a:solidFill>
                  <a:schemeClr val="tx1">
                    <a:lumMod val="75000"/>
                  </a:schemeClr>
                </a:solidFill>
              </a:rPr>
              <a:t>/</a:t>
            </a:r>
            <a:r>
              <a:rPr lang="fr-FR" sz="3200" dirty="0" err="1" smtClean="0">
                <a:solidFill>
                  <a:schemeClr val="tx1">
                    <a:lumMod val="75000"/>
                  </a:schemeClr>
                </a:solidFill>
              </a:rPr>
              <a:t>Macroecology</a:t>
            </a:r>
            <a:endParaRPr lang="fr-FR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474419" y="1450749"/>
            <a:ext cx="3761857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 smtClean="0">
                <a:solidFill>
                  <a:schemeClr val="tx1">
                    <a:lumMod val="75000"/>
                  </a:schemeClr>
                </a:solidFill>
              </a:rPr>
              <a:t>Community</a:t>
            </a:r>
            <a:r>
              <a:rPr lang="fr-FR" sz="3200" dirty="0" smtClean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fr-FR" sz="3200" dirty="0" err="1" smtClean="0">
                <a:solidFill>
                  <a:schemeClr val="tx1">
                    <a:lumMod val="75000"/>
                  </a:schemeClr>
                </a:solidFill>
              </a:rPr>
              <a:t>Ecology</a:t>
            </a:r>
            <a:endParaRPr lang="fr-FR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8" name="Parallélogramme 7"/>
          <p:cNvSpPr/>
          <p:nvPr/>
        </p:nvSpPr>
        <p:spPr>
          <a:xfrm>
            <a:off x="490495" y="3938009"/>
            <a:ext cx="442670" cy="230885"/>
          </a:xfrm>
          <a:prstGeom prst="parallelogram">
            <a:avLst/>
          </a:prstGeom>
          <a:solidFill>
            <a:schemeClr val="tx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Parallélogramme 8"/>
          <p:cNvSpPr/>
          <p:nvPr/>
        </p:nvSpPr>
        <p:spPr>
          <a:xfrm>
            <a:off x="1378889" y="3938009"/>
            <a:ext cx="442670" cy="230885"/>
          </a:xfrm>
          <a:prstGeom prst="parallelogram">
            <a:avLst/>
          </a:prstGeom>
          <a:solidFill>
            <a:schemeClr val="tx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Parallélogramme 9"/>
          <p:cNvSpPr/>
          <p:nvPr/>
        </p:nvSpPr>
        <p:spPr>
          <a:xfrm>
            <a:off x="2355348" y="3938008"/>
            <a:ext cx="442670" cy="230885"/>
          </a:xfrm>
          <a:prstGeom prst="parallelogram">
            <a:avLst/>
          </a:prstGeom>
          <a:solidFill>
            <a:schemeClr val="tx1">
              <a:lumMod val="6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droit 10"/>
          <p:cNvCxnSpPr/>
          <p:nvPr/>
        </p:nvCxnSpPr>
        <p:spPr>
          <a:xfrm>
            <a:off x="490495" y="2769162"/>
            <a:ext cx="2307523" cy="0"/>
          </a:xfrm>
          <a:prstGeom prst="line">
            <a:avLst/>
          </a:prstGeom>
          <a:ln w="57150" cmpd="sng"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>
            <a:off x="490495" y="3340049"/>
            <a:ext cx="2307523" cy="0"/>
          </a:xfrm>
          <a:prstGeom prst="line">
            <a:avLst/>
          </a:prstGeom>
          <a:ln w="57150" cmpd="sng"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Heptagone 12"/>
          <p:cNvSpPr/>
          <p:nvPr/>
        </p:nvSpPr>
        <p:spPr>
          <a:xfrm>
            <a:off x="490495" y="2264100"/>
            <a:ext cx="221335" cy="317466"/>
          </a:xfrm>
          <a:prstGeom prst="hept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Heptagone 13"/>
          <p:cNvSpPr/>
          <p:nvPr/>
        </p:nvSpPr>
        <p:spPr>
          <a:xfrm>
            <a:off x="937864" y="2257767"/>
            <a:ext cx="221335" cy="317466"/>
          </a:xfrm>
          <a:prstGeom prst="heptag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Heptagone 14"/>
          <p:cNvSpPr/>
          <p:nvPr/>
        </p:nvSpPr>
        <p:spPr>
          <a:xfrm>
            <a:off x="1378889" y="2243336"/>
            <a:ext cx="221335" cy="317466"/>
          </a:xfrm>
          <a:prstGeom prst="hept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Heptagone 15"/>
          <p:cNvSpPr/>
          <p:nvPr/>
        </p:nvSpPr>
        <p:spPr>
          <a:xfrm>
            <a:off x="1821559" y="2237002"/>
            <a:ext cx="221335" cy="317466"/>
          </a:xfrm>
          <a:prstGeom prst="heptag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Heptagone 16"/>
          <p:cNvSpPr/>
          <p:nvPr/>
        </p:nvSpPr>
        <p:spPr>
          <a:xfrm>
            <a:off x="2355348" y="2222571"/>
            <a:ext cx="221335" cy="317466"/>
          </a:xfrm>
          <a:prstGeom prst="hept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Heptagone 17"/>
          <p:cNvSpPr/>
          <p:nvPr/>
        </p:nvSpPr>
        <p:spPr>
          <a:xfrm>
            <a:off x="994027" y="2892699"/>
            <a:ext cx="221335" cy="317466"/>
          </a:xfrm>
          <a:prstGeom prst="heptag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Heptagone 18"/>
          <p:cNvSpPr/>
          <p:nvPr/>
        </p:nvSpPr>
        <p:spPr>
          <a:xfrm>
            <a:off x="1877722" y="2871934"/>
            <a:ext cx="221335" cy="317466"/>
          </a:xfrm>
          <a:prstGeom prst="heptag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Heptagone 19"/>
          <p:cNvSpPr/>
          <p:nvPr/>
        </p:nvSpPr>
        <p:spPr>
          <a:xfrm>
            <a:off x="2472375" y="2871934"/>
            <a:ext cx="221335" cy="317466"/>
          </a:xfrm>
          <a:prstGeom prst="hept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Heptagone 20"/>
          <p:cNvSpPr/>
          <p:nvPr/>
        </p:nvSpPr>
        <p:spPr>
          <a:xfrm>
            <a:off x="2472375" y="3636734"/>
            <a:ext cx="221335" cy="317466"/>
          </a:xfrm>
          <a:prstGeom prst="hept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" name="Heptagone 21"/>
          <p:cNvSpPr/>
          <p:nvPr/>
        </p:nvSpPr>
        <p:spPr>
          <a:xfrm>
            <a:off x="1549025" y="3638495"/>
            <a:ext cx="221335" cy="317466"/>
          </a:xfrm>
          <a:prstGeom prst="heptag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" name="ZoneTexte 22"/>
          <p:cNvSpPr txBox="1"/>
          <p:nvPr/>
        </p:nvSpPr>
        <p:spPr>
          <a:xfrm>
            <a:off x="2798018" y="3094724"/>
            <a:ext cx="20301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/>
              <a:t>‘</a:t>
            </a:r>
            <a:r>
              <a:rPr lang="fr-FR" sz="2400" dirty="0" err="1" smtClean="0"/>
              <a:t>biotic</a:t>
            </a:r>
            <a:r>
              <a:rPr lang="fr-FR" sz="2400" dirty="0" smtClean="0"/>
              <a:t> </a:t>
            </a:r>
            <a:r>
              <a:rPr lang="fr-FR" sz="2400" dirty="0" err="1" smtClean="0"/>
              <a:t>filter</a:t>
            </a:r>
            <a:r>
              <a:rPr lang="fr-FR" sz="2400" dirty="0" smtClean="0"/>
              <a:t>’</a:t>
            </a:r>
            <a:endParaRPr lang="fr-FR" sz="2400" dirty="0"/>
          </a:p>
        </p:txBody>
      </p:sp>
      <p:sp>
        <p:nvSpPr>
          <p:cNvPr id="24" name="Ellipse 23"/>
          <p:cNvSpPr/>
          <p:nvPr/>
        </p:nvSpPr>
        <p:spPr>
          <a:xfrm>
            <a:off x="4828193" y="3062701"/>
            <a:ext cx="3098018" cy="55469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Ellipse 24"/>
          <p:cNvSpPr/>
          <p:nvPr/>
        </p:nvSpPr>
        <p:spPr>
          <a:xfrm>
            <a:off x="7302211" y="3008142"/>
            <a:ext cx="1702887" cy="554695"/>
          </a:xfrm>
          <a:prstGeom prst="ellipse">
            <a:avLst/>
          </a:prstGeom>
          <a:solidFill>
            <a:srgbClr val="D9969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6" name="Group 41"/>
          <p:cNvGrpSpPr>
            <a:grpSpLocks/>
          </p:cNvGrpSpPr>
          <p:nvPr/>
        </p:nvGrpSpPr>
        <p:grpSpPr bwMode="auto">
          <a:xfrm>
            <a:off x="6711329" y="2237002"/>
            <a:ext cx="1350963" cy="879475"/>
            <a:chOff x="1156" y="3657"/>
            <a:chExt cx="851" cy="554"/>
          </a:xfrm>
        </p:grpSpPr>
        <p:grpSp>
          <p:nvGrpSpPr>
            <p:cNvPr id="27" name="Group 35"/>
            <p:cNvGrpSpPr>
              <a:grpSpLocks/>
            </p:cNvGrpSpPr>
            <p:nvPr/>
          </p:nvGrpSpPr>
          <p:grpSpPr bwMode="auto">
            <a:xfrm>
              <a:off x="1156" y="3657"/>
              <a:ext cx="851" cy="554"/>
              <a:chOff x="3198" y="3612"/>
              <a:chExt cx="851" cy="554"/>
            </a:xfrm>
          </p:grpSpPr>
          <p:sp>
            <p:nvSpPr>
              <p:cNvPr id="29" name="AutoShape 26"/>
              <p:cNvSpPr>
                <a:spLocks noChangeArrowheads="1"/>
              </p:cNvSpPr>
              <p:nvPr/>
            </p:nvSpPr>
            <p:spPr bwMode="auto">
              <a:xfrm>
                <a:off x="3198" y="3612"/>
                <a:ext cx="119" cy="317"/>
              </a:xfrm>
              <a:prstGeom prst="irregularSeal1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AutoShape 27"/>
              <p:cNvSpPr>
                <a:spLocks noChangeArrowheads="1"/>
              </p:cNvSpPr>
              <p:nvPr/>
            </p:nvSpPr>
            <p:spPr bwMode="auto">
              <a:xfrm>
                <a:off x="3923" y="3612"/>
                <a:ext cx="119" cy="317"/>
              </a:xfrm>
              <a:prstGeom prst="irregularSeal1">
                <a:avLst/>
              </a:prstGeom>
              <a:solidFill>
                <a:schemeClr val="folHlink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Freeform 28"/>
              <p:cNvSpPr>
                <a:spLocks/>
              </p:cNvSpPr>
              <p:nvPr/>
            </p:nvSpPr>
            <p:spPr bwMode="auto">
              <a:xfrm>
                <a:off x="3247" y="3898"/>
                <a:ext cx="1" cy="268"/>
              </a:xfrm>
              <a:custGeom>
                <a:avLst/>
                <a:gdLst>
                  <a:gd name="T0" fmla="*/ 0 w 1"/>
                  <a:gd name="T1" fmla="*/ 0 h 268"/>
                  <a:gd name="T2" fmla="*/ 0 w 1"/>
                  <a:gd name="T3" fmla="*/ 268 h 268"/>
                  <a:gd name="T4" fmla="*/ 0 60000 65536"/>
                  <a:gd name="T5" fmla="*/ 0 60000 65536"/>
                  <a:gd name="T6" fmla="*/ 0 w 1"/>
                  <a:gd name="T7" fmla="*/ 0 h 268"/>
                  <a:gd name="T8" fmla="*/ 1 w 1"/>
                  <a:gd name="T9" fmla="*/ 268 h 268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268">
                    <a:moveTo>
                      <a:pt x="0" y="0"/>
                    </a:moveTo>
                    <a:cubicBezTo>
                      <a:pt x="0" y="89"/>
                      <a:pt x="0" y="179"/>
                      <a:pt x="0" y="268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32" name="Freeform 31"/>
              <p:cNvSpPr>
                <a:spLocks/>
              </p:cNvSpPr>
              <p:nvPr/>
            </p:nvSpPr>
            <p:spPr bwMode="auto">
              <a:xfrm>
                <a:off x="3947" y="3873"/>
                <a:ext cx="35" cy="293"/>
              </a:xfrm>
              <a:custGeom>
                <a:avLst/>
                <a:gdLst>
                  <a:gd name="T0" fmla="*/ 35 w 35"/>
                  <a:gd name="T1" fmla="*/ 0 h 293"/>
                  <a:gd name="T2" fmla="*/ 27 w 35"/>
                  <a:gd name="T3" fmla="*/ 293 h 293"/>
                  <a:gd name="T4" fmla="*/ 0 60000 65536"/>
                  <a:gd name="T5" fmla="*/ 0 60000 65536"/>
                  <a:gd name="T6" fmla="*/ 0 w 35"/>
                  <a:gd name="T7" fmla="*/ 0 h 293"/>
                  <a:gd name="T8" fmla="*/ 35 w 35"/>
                  <a:gd name="T9" fmla="*/ 293 h 29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5" h="293">
                    <a:moveTo>
                      <a:pt x="35" y="0"/>
                    </a:moveTo>
                    <a:cubicBezTo>
                      <a:pt x="0" y="110"/>
                      <a:pt x="27" y="16"/>
                      <a:pt x="27" y="293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33" name="Freeform 32"/>
              <p:cNvSpPr>
                <a:spLocks/>
              </p:cNvSpPr>
              <p:nvPr/>
            </p:nvSpPr>
            <p:spPr bwMode="auto">
              <a:xfrm>
                <a:off x="3782" y="3865"/>
                <a:ext cx="183" cy="83"/>
              </a:xfrm>
              <a:custGeom>
                <a:avLst/>
                <a:gdLst>
                  <a:gd name="T0" fmla="*/ 183 w 183"/>
                  <a:gd name="T1" fmla="*/ 33 h 83"/>
                  <a:gd name="T2" fmla="*/ 8 w 183"/>
                  <a:gd name="T3" fmla="*/ 0 h 83"/>
                  <a:gd name="T4" fmla="*/ 0 60000 65536"/>
                  <a:gd name="T5" fmla="*/ 0 60000 65536"/>
                  <a:gd name="T6" fmla="*/ 0 w 183"/>
                  <a:gd name="T7" fmla="*/ 0 h 83"/>
                  <a:gd name="T8" fmla="*/ 183 w 183"/>
                  <a:gd name="T9" fmla="*/ 83 h 83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83" h="83">
                    <a:moveTo>
                      <a:pt x="183" y="33"/>
                    </a:moveTo>
                    <a:cubicBezTo>
                      <a:pt x="0" y="25"/>
                      <a:pt x="8" y="83"/>
                      <a:pt x="8" y="0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  <p:sp>
            <p:nvSpPr>
              <p:cNvPr id="34" name="Freeform 33"/>
              <p:cNvSpPr>
                <a:spLocks/>
              </p:cNvSpPr>
              <p:nvPr/>
            </p:nvSpPr>
            <p:spPr bwMode="auto">
              <a:xfrm>
                <a:off x="3957" y="3873"/>
                <a:ext cx="92" cy="151"/>
              </a:xfrm>
              <a:custGeom>
                <a:avLst/>
                <a:gdLst>
                  <a:gd name="T0" fmla="*/ 25 w 92"/>
                  <a:gd name="T1" fmla="*/ 0 h 151"/>
                  <a:gd name="T2" fmla="*/ 42 w 92"/>
                  <a:gd name="T3" fmla="*/ 25 h 151"/>
                  <a:gd name="T4" fmla="*/ 92 w 92"/>
                  <a:gd name="T5" fmla="*/ 59 h 151"/>
                  <a:gd name="T6" fmla="*/ 33 w 92"/>
                  <a:gd name="T7" fmla="*/ 109 h 151"/>
                  <a:gd name="T8" fmla="*/ 0 w 92"/>
                  <a:gd name="T9" fmla="*/ 151 h 15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  <a:gd name="T15" fmla="*/ 0 w 92"/>
                  <a:gd name="T16" fmla="*/ 0 h 151"/>
                  <a:gd name="T17" fmla="*/ 92 w 92"/>
                  <a:gd name="T18" fmla="*/ 151 h 151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T15" t="T16" r="T17" b="T18"/>
                <a:pathLst>
                  <a:path w="92" h="151">
                    <a:moveTo>
                      <a:pt x="25" y="0"/>
                    </a:moveTo>
                    <a:cubicBezTo>
                      <a:pt x="31" y="8"/>
                      <a:pt x="34" y="18"/>
                      <a:pt x="42" y="25"/>
                    </a:cubicBezTo>
                    <a:cubicBezTo>
                      <a:pt x="57" y="38"/>
                      <a:pt x="92" y="59"/>
                      <a:pt x="92" y="59"/>
                    </a:cubicBezTo>
                    <a:cubicBezTo>
                      <a:pt x="80" y="92"/>
                      <a:pt x="66" y="98"/>
                      <a:pt x="33" y="109"/>
                    </a:cubicBezTo>
                    <a:cubicBezTo>
                      <a:pt x="13" y="141"/>
                      <a:pt x="24" y="127"/>
                      <a:pt x="0" y="151"/>
                    </a:cubicBezTo>
                  </a:path>
                </a:pathLst>
              </a:cu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fr-FR"/>
              </a:p>
            </p:txBody>
          </p:sp>
        </p:grpSp>
        <p:sp>
          <p:nvSpPr>
            <p:cNvPr id="28" name="Freeform 38"/>
            <p:cNvSpPr>
              <a:spLocks/>
            </p:cNvSpPr>
            <p:nvPr/>
          </p:nvSpPr>
          <p:spPr bwMode="auto">
            <a:xfrm>
              <a:off x="1192" y="3810"/>
              <a:ext cx="60" cy="42"/>
            </a:xfrm>
            <a:custGeom>
              <a:avLst/>
              <a:gdLst>
                <a:gd name="T0" fmla="*/ 0 w 60"/>
                <a:gd name="T1" fmla="*/ 42 h 42"/>
                <a:gd name="T2" fmla="*/ 4 w 60"/>
                <a:gd name="T3" fmla="*/ 10 h 42"/>
                <a:gd name="T4" fmla="*/ 16 w 60"/>
                <a:gd name="T5" fmla="*/ 2 h 42"/>
                <a:gd name="T6" fmla="*/ 36 w 60"/>
                <a:gd name="T7" fmla="*/ 26 h 4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0"/>
                <a:gd name="T13" fmla="*/ 0 h 42"/>
                <a:gd name="T14" fmla="*/ 60 w 60"/>
                <a:gd name="T15" fmla="*/ 42 h 4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0" h="42">
                  <a:moveTo>
                    <a:pt x="0" y="42"/>
                  </a:moveTo>
                  <a:cubicBezTo>
                    <a:pt x="1" y="31"/>
                    <a:pt x="0" y="20"/>
                    <a:pt x="4" y="10"/>
                  </a:cubicBezTo>
                  <a:cubicBezTo>
                    <a:pt x="6" y="6"/>
                    <a:pt x="12" y="0"/>
                    <a:pt x="16" y="2"/>
                  </a:cubicBezTo>
                  <a:cubicBezTo>
                    <a:pt x="60" y="27"/>
                    <a:pt x="19" y="26"/>
                    <a:pt x="36" y="26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fr-FR"/>
            </a:p>
          </p:txBody>
        </p:sp>
      </p:grpSp>
      <p:sp>
        <p:nvSpPr>
          <p:cNvPr id="35" name="Heptagone 34"/>
          <p:cNvSpPr/>
          <p:nvPr/>
        </p:nvSpPr>
        <p:spPr>
          <a:xfrm>
            <a:off x="7845262" y="2321157"/>
            <a:ext cx="221335" cy="317466"/>
          </a:xfrm>
          <a:prstGeom prst="hept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Heptagone 35"/>
          <p:cNvSpPr/>
          <p:nvPr/>
        </p:nvSpPr>
        <p:spPr>
          <a:xfrm>
            <a:off x="6686995" y="2314823"/>
            <a:ext cx="221335" cy="317466"/>
          </a:xfrm>
          <a:prstGeom prst="heptag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ZoneTexte 36"/>
          <p:cNvSpPr txBox="1"/>
          <p:nvPr/>
        </p:nvSpPr>
        <p:spPr>
          <a:xfrm>
            <a:off x="490495" y="4856679"/>
            <a:ext cx="550803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 smtClean="0">
                <a:solidFill>
                  <a:schemeClr val="tx1">
                    <a:lumMod val="75000"/>
                  </a:schemeClr>
                </a:solidFill>
              </a:rPr>
              <a:t>Functional</a:t>
            </a:r>
            <a:r>
              <a:rPr lang="fr-FR" sz="3200" dirty="0" smtClean="0">
                <a:solidFill>
                  <a:schemeClr val="tx1">
                    <a:lumMod val="75000"/>
                  </a:schemeClr>
                </a:solidFill>
              </a:rPr>
              <a:t> Trait </a:t>
            </a:r>
            <a:r>
              <a:rPr lang="fr-FR" sz="3200" dirty="0" err="1" smtClean="0">
                <a:solidFill>
                  <a:schemeClr val="tx1">
                    <a:lumMod val="75000"/>
                  </a:schemeClr>
                </a:solidFill>
              </a:rPr>
              <a:t>Ecology</a:t>
            </a:r>
            <a:endParaRPr lang="fr-FR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8" name="ZoneTexte 37"/>
          <p:cNvSpPr txBox="1"/>
          <p:nvPr/>
        </p:nvSpPr>
        <p:spPr>
          <a:xfrm>
            <a:off x="1378889" y="5808740"/>
            <a:ext cx="617680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200" dirty="0" err="1" smtClean="0">
                <a:solidFill>
                  <a:schemeClr val="tx1">
                    <a:lumMod val="75000"/>
                  </a:schemeClr>
                </a:solidFill>
              </a:rPr>
              <a:t>Phylogenetic</a:t>
            </a:r>
            <a:r>
              <a:rPr lang="fr-FR" sz="3200" dirty="0" smtClean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fr-FR" sz="3200" dirty="0" err="1" smtClean="0">
                <a:solidFill>
                  <a:schemeClr val="tx1">
                    <a:lumMod val="75000"/>
                  </a:schemeClr>
                </a:solidFill>
              </a:rPr>
              <a:t>Community</a:t>
            </a:r>
            <a:r>
              <a:rPr lang="fr-FR" sz="3200" dirty="0" smtClean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fr-FR" sz="3200" dirty="0" err="1" smtClean="0">
                <a:solidFill>
                  <a:schemeClr val="tx1">
                    <a:lumMod val="75000"/>
                  </a:schemeClr>
                </a:solidFill>
              </a:rPr>
              <a:t>Ecology</a:t>
            </a:r>
            <a:endParaRPr lang="fr-FR" sz="3200" dirty="0">
              <a:solidFill>
                <a:schemeClr val="tx1">
                  <a:lumMod val="75000"/>
                </a:schemeClr>
              </a:solidFill>
            </a:endParaRPr>
          </a:p>
        </p:txBody>
      </p:sp>
      <p:sp>
        <p:nvSpPr>
          <p:cNvPr id="39" name="Heptagone 38"/>
          <p:cNvSpPr/>
          <p:nvPr/>
        </p:nvSpPr>
        <p:spPr>
          <a:xfrm>
            <a:off x="4606858" y="4899963"/>
            <a:ext cx="221335" cy="541492"/>
          </a:xfrm>
          <a:prstGeom prst="heptag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Heptagone 39"/>
          <p:cNvSpPr/>
          <p:nvPr/>
        </p:nvSpPr>
        <p:spPr>
          <a:xfrm>
            <a:off x="4998900" y="4899963"/>
            <a:ext cx="479285" cy="541492"/>
          </a:xfrm>
          <a:prstGeom prst="heptag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41" name="Straight Connector 4"/>
          <p:cNvCxnSpPr/>
          <p:nvPr/>
        </p:nvCxnSpPr>
        <p:spPr>
          <a:xfrm flipV="1">
            <a:off x="6900242" y="4986206"/>
            <a:ext cx="1000124" cy="100012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5"/>
          <p:cNvCxnSpPr/>
          <p:nvPr/>
        </p:nvCxnSpPr>
        <p:spPr>
          <a:xfrm>
            <a:off x="6900242" y="5986330"/>
            <a:ext cx="1000124" cy="61521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6"/>
          <p:cNvCxnSpPr/>
          <p:nvPr/>
        </p:nvCxnSpPr>
        <p:spPr>
          <a:xfrm>
            <a:off x="7461423" y="5441455"/>
            <a:ext cx="464788" cy="22965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Heptagone 43"/>
          <p:cNvSpPr/>
          <p:nvPr/>
        </p:nvSpPr>
        <p:spPr>
          <a:xfrm>
            <a:off x="7955930" y="4827473"/>
            <a:ext cx="221335" cy="317466"/>
          </a:xfrm>
          <a:prstGeom prst="heptagon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Heptagone 44"/>
          <p:cNvSpPr/>
          <p:nvPr/>
        </p:nvSpPr>
        <p:spPr>
          <a:xfrm>
            <a:off x="7997662" y="5491274"/>
            <a:ext cx="221335" cy="317466"/>
          </a:xfrm>
          <a:prstGeom prst="heptagon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Heptagone 45"/>
          <p:cNvSpPr/>
          <p:nvPr/>
        </p:nvSpPr>
        <p:spPr>
          <a:xfrm>
            <a:off x="7992409" y="6372408"/>
            <a:ext cx="221335" cy="317466"/>
          </a:xfrm>
          <a:prstGeom prst="heptagon">
            <a:avLst/>
          </a:prstGeom>
          <a:solidFill>
            <a:schemeClr val="accent2">
              <a:lumMod val="5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00144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 animBg="1"/>
      <p:bldP spid="40" grpId="0" animBg="1"/>
      <p:bldP spid="44" grpId="0" animBg="1"/>
      <p:bldP spid="45" grpId="0" animBg="1"/>
      <p:bldP spid="4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Diapositive1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>
            <a:off x="627789" y="753486"/>
            <a:ext cx="8152579" cy="4483604"/>
          </a:xfrm>
        </p:spPr>
      </p:pic>
    </p:spTree>
    <p:extLst>
      <p:ext uri="{BB962C8B-B14F-4D97-AF65-F5344CB8AC3E}">
        <p14:creationId xmlns:p14="http://schemas.microsoft.com/office/powerpoint/2010/main" val="4175287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1"/>
          <p:cNvSpPr txBox="1">
            <a:spLocks/>
          </p:cNvSpPr>
          <p:nvPr/>
        </p:nvSpPr>
        <p:spPr>
          <a:xfrm>
            <a:off x="449729" y="-28390"/>
            <a:ext cx="8229600" cy="78291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fr-FR" sz="3200" dirty="0">
              <a:solidFill>
                <a:srgbClr val="CCFFCC"/>
              </a:solidFill>
            </a:endParaRPr>
          </a:p>
        </p:txBody>
      </p:sp>
      <p:sp>
        <p:nvSpPr>
          <p:cNvPr id="6" name="Espace réservé du contenu 2"/>
          <p:cNvSpPr>
            <a:spLocks noGrp="1"/>
          </p:cNvSpPr>
          <p:nvPr>
            <p:ph idx="1"/>
          </p:nvPr>
        </p:nvSpPr>
        <p:spPr>
          <a:xfrm>
            <a:off x="1108628" y="209175"/>
            <a:ext cx="8156386" cy="1696018"/>
          </a:xfrm>
        </p:spPr>
        <p:txBody>
          <a:bodyPr>
            <a:normAutofit/>
          </a:bodyPr>
          <a:lstStyle/>
          <a:p>
            <a:r>
              <a:rPr lang="fr-FR" dirty="0" err="1" smtClean="0"/>
              <a:t>Species</a:t>
            </a:r>
            <a:r>
              <a:rPr lang="fr-FR" dirty="0" smtClean="0"/>
              <a:t> Distribution Model (SDM)</a:t>
            </a: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 rotWithShape="1">
          <a:blip r:embed="rId3"/>
          <a:srcRect l="4167" t="10222" r="66320" b="12915"/>
          <a:stretch/>
        </p:blipFill>
        <p:spPr>
          <a:xfrm>
            <a:off x="69025" y="2435942"/>
            <a:ext cx="2159000" cy="2196353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 rotWithShape="1">
          <a:blip r:embed="rId3"/>
          <a:srcRect l="65737" t="25294" r="15958" b="32874"/>
          <a:stretch/>
        </p:blipFill>
        <p:spPr>
          <a:xfrm>
            <a:off x="7173554" y="2773921"/>
            <a:ext cx="1877398" cy="1675909"/>
          </a:xfrm>
          <a:prstGeom prst="rect">
            <a:avLst/>
          </a:prstGeom>
        </p:spPr>
      </p:pic>
      <p:sp>
        <p:nvSpPr>
          <p:cNvPr id="13" name="Flèche vers la droite 12"/>
          <p:cNvSpPr/>
          <p:nvPr/>
        </p:nvSpPr>
        <p:spPr>
          <a:xfrm>
            <a:off x="2309518" y="3389694"/>
            <a:ext cx="488765" cy="5070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5" name="Connecteur droit 14"/>
          <p:cNvCxnSpPr/>
          <p:nvPr/>
        </p:nvCxnSpPr>
        <p:spPr>
          <a:xfrm>
            <a:off x="3431166" y="2732503"/>
            <a:ext cx="0" cy="191266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onnecteur droit 15"/>
          <p:cNvCxnSpPr/>
          <p:nvPr/>
        </p:nvCxnSpPr>
        <p:spPr>
          <a:xfrm flipH="1" flipV="1">
            <a:off x="3431166" y="4645163"/>
            <a:ext cx="3797608" cy="64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ZoneTexte 20"/>
          <p:cNvSpPr txBox="1"/>
          <p:nvPr/>
        </p:nvSpPr>
        <p:spPr>
          <a:xfrm>
            <a:off x="4143359" y="4901962"/>
            <a:ext cx="22337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 smtClean="0"/>
              <a:t>Temperature</a:t>
            </a:r>
            <a:endParaRPr lang="fr-FR" sz="2000" dirty="0"/>
          </a:p>
        </p:txBody>
      </p:sp>
      <p:sp>
        <p:nvSpPr>
          <p:cNvPr id="22" name="ZoneTexte 21"/>
          <p:cNvSpPr txBox="1"/>
          <p:nvPr/>
        </p:nvSpPr>
        <p:spPr>
          <a:xfrm rot="16200000">
            <a:off x="1723700" y="3374766"/>
            <a:ext cx="2511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err="1" smtClean="0"/>
              <a:t>Prob</a:t>
            </a:r>
            <a:r>
              <a:rPr lang="fr-FR" sz="2000" dirty="0" smtClean="0"/>
              <a:t>. </a:t>
            </a:r>
            <a:r>
              <a:rPr lang="fr-FR" sz="2000" dirty="0" err="1" smtClean="0"/>
              <a:t>species</a:t>
            </a:r>
            <a:r>
              <a:rPr lang="fr-FR" sz="2000" dirty="0" smtClean="0"/>
              <a:t> </a:t>
            </a:r>
            <a:r>
              <a:rPr lang="fr-FR" sz="2000" dirty="0" err="1" smtClean="0"/>
              <a:t>occur</a:t>
            </a:r>
            <a:r>
              <a:rPr lang="fr-FR" sz="2000" dirty="0" smtClean="0"/>
              <a:t>.</a:t>
            </a:r>
            <a:endParaRPr lang="fr-FR" sz="2000" dirty="0"/>
          </a:p>
        </p:txBody>
      </p:sp>
      <p:sp>
        <p:nvSpPr>
          <p:cNvPr id="2" name="Forme libre 1"/>
          <p:cNvSpPr/>
          <p:nvPr/>
        </p:nvSpPr>
        <p:spPr>
          <a:xfrm>
            <a:off x="3680459" y="3389694"/>
            <a:ext cx="3197413" cy="1242601"/>
          </a:xfrm>
          <a:custGeom>
            <a:avLst/>
            <a:gdLst>
              <a:gd name="connsiteX0" fmla="*/ 0 w 3823948"/>
              <a:gd name="connsiteY0" fmla="*/ 1242601 h 1242601"/>
              <a:gd name="connsiteX1" fmla="*/ 565999 w 3823948"/>
              <a:gd name="connsiteY1" fmla="*/ 994098 h 1242601"/>
              <a:gd name="connsiteX2" fmla="*/ 924926 w 3823948"/>
              <a:gd name="connsiteY2" fmla="*/ 207171 h 1242601"/>
              <a:gd name="connsiteX3" fmla="*/ 1201023 w 3823948"/>
              <a:gd name="connsiteY3" fmla="*/ 85 h 1242601"/>
              <a:gd name="connsiteX4" fmla="*/ 1587560 w 3823948"/>
              <a:gd name="connsiteY4" fmla="*/ 220977 h 1242601"/>
              <a:gd name="connsiteX5" fmla="*/ 2098340 w 3823948"/>
              <a:gd name="connsiteY5" fmla="*/ 787012 h 1242601"/>
              <a:gd name="connsiteX6" fmla="*/ 2471071 w 3823948"/>
              <a:gd name="connsiteY6" fmla="*/ 1132155 h 1242601"/>
              <a:gd name="connsiteX7" fmla="*/ 2981851 w 3823948"/>
              <a:gd name="connsiteY7" fmla="*/ 1201184 h 1242601"/>
              <a:gd name="connsiteX8" fmla="*/ 3823948 w 3823948"/>
              <a:gd name="connsiteY8" fmla="*/ 1214990 h 124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23948" h="1242601">
                <a:moveTo>
                  <a:pt x="0" y="1242601"/>
                </a:moveTo>
                <a:cubicBezTo>
                  <a:pt x="205922" y="1204635"/>
                  <a:pt x="411845" y="1166670"/>
                  <a:pt x="565999" y="994098"/>
                </a:cubicBezTo>
                <a:cubicBezTo>
                  <a:pt x="720153" y="821526"/>
                  <a:pt x="819089" y="372840"/>
                  <a:pt x="924926" y="207171"/>
                </a:cubicBezTo>
                <a:cubicBezTo>
                  <a:pt x="1030763" y="41502"/>
                  <a:pt x="1090584" y="-2216"/>
                  <a:pt x="1201023" y="85"/>
                </a:cubicBezTo>
                <a:cubicBezTo>
                  <a:pt x="1311462" y="2386"/>
                  <a:pt x="1438007" y="89822"/>
                  <a:pt x="1587560" y="220977"/>
                </a:cubicBezTo>
                <a:cubicBezTo>
                  <a:pt x="1737113" y="352132"/>
                  <a:pt x="1951088" y="635149"/>
                  <a:pt x="2098340" y="787012"/>
                </a:cubicBezTo>
                <a:cubicBezTo>
                  <a:pt x="2245592" y="938875"/>
                  <a:pt x="2323819" y="1063126"/>
                  <a:pt x="2471071" y="1132155"/>
                </a:cubicBezTo>
                <a:cubicBezTo>
                  <a:pt x="2618323" y="1201184"/>
                  <a:pt x="2756372" y="1187378"/>
                  <a:pt x="2981851" y="1201184"/>
                </a:cubicBezTo>
                <a:cubicBezTo>
                  <a:pt x="3207331" y="1214990"/>
                  <a:pt x="3823948" y="1214990"/>
                  <a:pt x="3823948" y="1214990"/>
                </a:cubicBezTo>
              </a:path>
            </a:pathLst>
          </a:custGeom>
          <a:ln w="57150" cmpd="sng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/>
          <p:cNvSpPr txBox="1"/>
          <p:nvPr/>
        </p:nvSpPr>
        <p:spPr>
          <a:xfrm>
            <a:off x="3352541" y="4656290"/>
            <a:ext cx="1041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Cold</a:t>
            </a:r>
            <a:endParaRPr lang="fr-FR" sz="2000" dirty="0"/>
          </a:p>
        </p:txBody>
      </p:sp>
      <p:sp>
        <p:nvSpPr>
          <p:cNvPr id="19" name="ZoneTexte 18"/>
          <p:cNvSpPr txBox="1"/>
          <p:nvPr/>
        </p:nvSpPr>
        <p:spPr>
          <a:xfrm>
            <a:off x="6187583" y="4659072"/>
            <a:ext cx="1041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Hot</a:t>
            </a:r>
            <a:endParaRPr lang="fr-FR" sz="2000" dirty="0"/>
          </a:p>
        </p:txBody>
      </p:sp>
      <p:sp>
        <p:nvSpPr>
          <p:cNvPr id="20" name="ZoneTexte 19"/>
          <p:cNvSpPr txBox="1"/>
          <p:nvPr/>
        </p:nvSpPr>
        <p:spPr>
          <a:xfrm>
            <a:off x="3124419" y="4371050"/>
            <a:ext cx="597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0</a:t>
            </a:r>
            <a:endParaRPr lang="fr-FR" sz="2000" dirty="0"/>
          </a:p>
        </p:txBody>
      </p:sp>
      <p:sp>
        <p:nvSpPr>
          <p:cNvPr id="23" name="ZoneTexte 22"/>
          <p:cNvSpPr txBox="1"/>
          <p:nvPr/>
        </p:nvSpPr>
        <p:spPr>
          <a:xfrm>
            <a:off x="3125459" y="2560060"/>
            <a:ext cx="597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dirty="0" smtClean="0"/>
              <a:t>1</a:t>
            </a:r>
            <a:endParaRPr lang="fr-FR" sz="2000" dirty="0"/>
          </a:p>
        </p:txBody>
      </p:sp>
      <p:sp>
        <p:nvSpPr>
          <p:cNvPr id="26" name="Flèche vers la droite 25"/>
          <p:cNvSpPr/>
          <p:nvPr/>
        </p:nvSpPr>
        <p:spPr>
          <a:xfrm>
            <a:off x="6432285" y="3389694"/>
            <a:ext cx="488765" cy="50706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5219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1" grpId="0"/>
      <p:bldP spid="22" grpId="0"/>
      <p:bldP spid="2" grpId="0" animBg="1"/>
      <p:bldP spid="18" grpId="0"/>
      <p:bldP spid="19" grpId="0"/>
      <p:bldP spid="20" grpId="0"/>
      <p:bldP spid="23" grpId="0"/>
      <p:bldP spid="2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34744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fr-FR" dirty="0" err="1" smtClean="0"/>
              <a:t>Why</a:t>
            </a:r>
            <a:r>
              <a:rPr lang="fr-FR" dirty="0" smtClean="0"/>
              <a:t> multi-</a:t>
            </a:r>
            <a:r>
              <a:rPr lang="fr-FR" dirty="0" err="1" smtClean="0"/>
              <a:t>species</a:t>
            </a:r>
            <a:r>
              <a:rPr lang="fr-FR" dirty="0" smtClean="0"/>
              <a:t> </a:t>
            </a:r>
            <a:r>
              <a:rPr lang="fr-FR" dirty="0" err="1" smtClean="0"/>
              <a:t>models</a:t>
            </a:r>
            <a:r>
              <a:rPr lang="fr-FR" dirty="0" smtClean="0"/>
              <a:t> over </a:t>
            </a:r>
            <a:r>
              <a:rPr lang="fr-FR" dirty="0" err="1" smtClean="0"/>
              <a:t>SDMs</a:t>
            </a:r>
            <a:r>
              <a:rPr lang="fr-FR" dirty="0" smtClean="0"/>
              <a:t>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927540" y="2503455"/>
            <a:ext cx="8364214" cy="4301628"/>
          </a:xfrm>
        </p:spPr>
        <p:txBody>
          <a:bodyPr>
            <a:normAutofit fontScale="77500" lnSpcReduction="20000"/>
          </a:bodyPr>
          <a:lstStyle/>
          <a:p>
            <a:r>
              <a:rPr lang="fr-FR" sz="3200" dirty="0" err="1" smtClean="0"/>
              <a:t>Species</a:t>
            </a:r>
            <a:r>
              <a:rPr lang="fr-FR" sz="3200" dirty="0" smtClean="0"/>
              <a:t> </a:t>
            </a:r>
            <a:r>
              <a:rPr lang="fr-FR" sz="3200" dirty="0" err="1" smtClean="0"/>
              <a:t>don’t</a:t>
            </a:r>
            <a:r>
              <a:rPr lang="fr-FR" sz="3200" dirty="0" smtClean="0"/>
              <a:t> </a:t>
            </a:r>
            <a:r>
              <a:rPr lang="fr-FR" sz="3200" dirty="0" err="1" smtClean="0"/>
              <a:t>occur</a:t>
            </a:r>
            <a:r>
              <a:rPr lang="fr-FR" sz="3200" dirty="0" smtClean="0"/>
              <a:t> in isolation</a:t>
            </a:r>
          </a:p>
          <a:p>
            <a:pPr lvl="1"/>
            <a:r>
              <a:rPr lang="fr-FR" sz="3000" dirty="0" smtClean="0"/>
              <a:t>..</a:t>
            </a:r>
            <a:r>
              <a:rPr lang="fr-FR" sz="3000" dirty="0" err="1" smtClean="0"/>
              <a:t>biology</a:t>
            </a:r>
            <a:r>
              <a:rPr lang="fr-FR" sz="3000" dirty="0" smtClean="0"/>
              <a:t>/</a:t>
            </a:r>
            <a:r>
              <a:rPr lang="fr-FR" sz="3000" dirty="0" err="1" smtClean="0"/>
              <a:t>interpretation</a:t>
            </a:r>
            <a:endParaRPr lang="fr-FR" sz="3000" dirty="0" smtClean="0"/>
          </a:p>
          <a:p>
            <a:pPr lvl="1"/>
            <a:r>
              <a:rPr lang="fr-FR" sz="3000" dirty="0" err="1" smtClean="0"/>
              <a:t>Violates</a:t>
            </a:r>
            <a:r>
              <a:rPr lang="fr-FR" sz="3000" dirty="0" smtClean="0"/>
              <a:t> </a:t>
            </a:r>
            <a:r>
              <a:rPr lang="fr-FR" sz="3000" dirty="0" err="1" smtClean="0"/>
              <a:t>statistical</a:t>
            </a:r>
            <a:r>
              <a:rPr lang="fr-FR" sz="3000" dirty="0" smtClean="0"/>
              <a:t> </a:t>
            </a:r>
            <a:r>
              <a:rPr lang="fr-FR" sz="3000" dirty="0" err="1" smtClean="0"/>
              <a:t>assumptions</a:t>
            </a:r>
            <a:r>
              <a:rPr lang="fr-FR" sz="3000" dirty="0" smtClean="0"/>
              <a:t> – </a:t>
            </a:r>
          </a:p>
          <a:p>
            <a:pPr lvl="2"/>
            <a:r>
              <a:rPr lang="fr-FR" sz="2800" dirty="0" smtClean="0"/>
              <a:t>Non-</a:t>
            </a:r>
            <a:r>
              <a:rPr lang="fr-FR" sz="2800" dirty="0" err="1" smtClean="0"/>
              <a:t>independence</a:t>
            </a:r>
            <a:r>
              <a:rPr lang="fr-FR" sz="2800" dirty="0"/>
              <a:t>/</a:t>
            </a:r>
            <a:r>
              <a:rPr lang="fr-FR" sz="2800" dirty="0" err="1" smtClean="0"/>
              <a:t>residual</a:t>
            </a:r>
            <a:r>
              <a:rPr lang="fr-FR" sz="2800" dirty="0" smtClean="0"/>
              <a:t> </a:t>
            </a:r>
            <a:r>
              <a:rPr lang="fr-FR" sz="2800" dirty="0" err="1" smtClean="0"/>
              <a:t>correlation</a:t>
            </a:r>
            <a:r>
              <a:rPr lang="fr-FR" sz="2800" dirty="0" smtClean="0"/>
              <a:t>..</a:t>
            </a:r>
          </a:p>
          <a:p>
            <a:pPr lvl="2"/>
            <a:endParaRPr lang="fr-FR" sz="2800" dirty="0"/>
          </a:p>
          <a:p>
            <a:r>
              <a:rPr lang="fr-FR" sz="3200" dirty="0" err="1" smtClean="0"/>
              <a:t>We</a:t>
            </a:r>
            <a:r>
              <a:rPr lang="fr-FR" sz="3200" dirty="0" smtClean="0"/>
              <a:t> </a:t>
            </a:r>
            <a:r>
              <a:rPr lang="fr-FR" sz="3200" dirty="0" err="1" smtClean="0"/>
              <a:t>can</a:t>
            </a:r>
            <a:r>
              <a:rPr lang="fr-FR" sz="3200" dirty="0" smtClean="0"/>
              <a:t> </a:t>
            </a:r>
            <a:r>
              <a:rPr lang="fr-FR" sz="3200" dirty="0" err="1" smtClean="0"/>
              <a:t>learn</a:t>
            </a:r>
            <a:r>
              <a:rPr lang="fr-FR" sz="3200" dirty="0" smtClean="0"/>
              <a:t> </a:t>
            </a:r>
            <a:r>
              <a:rPr lang="fr-FR" sz="3200" dirty="0" err="1" smtClean="0"/>
              <a:t>from</a:t>
            </a:r>
            <a:r>
              <a:rPr lang="fr-FR" sz="3200" dirty="0" smtClean="0"/>
              <a:t> </a:t>
            </a:r>
            <a:r>
              <a:rPr lang="fr-FR" sz="3200" dirty="0" err="1" smtClean="0"/>
              <a:t>other</a:t>
            </a:r>
            <a:r>
              <a:rPr lang="fr-FR" sz="3200" dirty="0" smtClean="0"/>
              <a:t> </a:t>
            </a:r>
            <a:r>
              <a:rPr lang="fr-FR" sz="3200" dirty="0" err="1" smtClean="0"/>
              <a:t>similar</a:t>
            </a:r>
            <a:r>
              <a:rPr lang="fr-FR" sz="3200" dirty="0" smtClean="0"/>
              <a:t> </a:t>
            </a:r>
            <a:r>
              <a:rPr lang="fr-FR" sz="3200" dirty="0" err="1" smtClean="0"/>
              <a:t>species</a:t>
            </a:r>
            <a:r>
              <a:rPr lang="fr-FR" sz="3200" dirty="0" smtClean="0"/>
              <a:t>..</a:t>
            </a:r>
          </a:p>
          <a:p>
            <a:pPr lvl="1"/>
            <a:r>
              <a:rPr lang="fr-FR" sz="3000" dirty="0" smtClean="0"/>
              <a:t>.. And </a:t>
            </a:r>
            <a:r>
              <a:rPr lang="fr-FR" sz="3000" dirty="0" err="1" smtClean="0"/>
              <a:t>other</a:t>
            </a:r>
            <a:r>
              <a:rPr lang="fr-FR" sz="3000" dirty="0" smtClean="0"/>
              <a:t> </a:t>
            </a:r>
            <a:r>
              <a:rPr lang="fr-FR" sz="3000" dirty="0" err="1" smtClean="0"/>
              <a:t>species</a:t>
            </a:r>
            <a:r>
              <a:rPr lang="fr-FR" sz="3000" dirty="0" smtClean="0"/>
              <a:t> </a:t>
            </a:r>
            <a:r>
              <a:rPr lang="fr-FR" sz="3000" dirty="0" err="1" smtClean="0"/>
              <a:t>attributes</a:t>
            </a:r>
            <a:r>
              <a:rPr lang="fr-FR" sz="3000" dirty="0" smtClean="0"/>
              <a:t> </a:t>
            </a:r>
            <a:r>
              <a:rPr lang="fr-FR" sz="3000" dirty="0"/>
              <a:t> </a:t>
            </a:r>
            <a:r>
              <a:rPr lang="fr-FR" sz="3000" dirty="0" smtClean="0"/>
              <a:t>- traits</a:t>
            </a:r>
          </a:p>
          <a:p>
            <a:pPr lvl="1"/>
            <a:r>
              <a:rPr lang="fr-FR" sz="3000" dirty="0" smtClean="0"/>
              <a:t>..and </a:t>
            </a:r>
            <a:r>
              <a:rPr lang="fr-FR" sz="3000" dirty="0" err="1" smtClean="0"/>
              <a:t>other</a:t>
            </a:r>
            <a:r>
              <a:rPr lang="fr-FR" sz="3000" dirty="0" smtClean="0"/>
              <a:t> data </a:t>
            </a:r>
            <a:r>
              <a:rPr lang="fr-FR" sz="3000" dirty="0" err="1" smtClean="0"/>
              <a:t>linking</a:t>
            </a:r>
            <a:r>
              <a:rPr lang="fr-FR" sz="3000" dirty="0" smtClean="0"/>
              <a:t> </a:t>
            </a:r>
            <a:r>
              <a:rPr lang="fr-FR" sz="3000" dirty="0" err="1" smtClean="0"/>
              <a:t>species</a:t>
            </a:r>
            <a:r>
              <a:rPr lang="fr-FR" sz="3000" dirty="0" smtClean="0"/>
              <a:t> – </a:t>
            </a:r>
            <a:r>
              <a:rPr lang="fr-FR" sz="3000" dirty="0" err="1" smtClean="0"/>
              <a:t>phylogenies</a:t>
            </a:r>
            <a:r>
              <a:rPr lang="fr-FR" sz="3000" dirty="0" smtClean="0"/>
              <a:t>..</a:t>
            </a:r>
          </a:p>
          <a:p>
            <a:pPr marL="914400" lvl="2" indent="0">
              <a:buNone/>
            </a:pPr>
            <a:endParaRPr lang="fr-FR" sz="2800" dirty="0" smtClean="0"/>
          </a:p>
          <a:p>
            <a:pPr lvl="1"/>
            <a:endParaRPr lang="fr-FR" sz="3000" dirty="0"/>
          </a:p>
        </p:txBody>
      </p:sp>
    </p:spTree>
    <p:extLst>
      <p:ext uri="{BB962C8B-B14F-4D97-AF65-F5344CB8AC3E}">
        <p14:creationId xmlns:p14="http://schemas.microsoft.com/office/powerpoint/2010/main" val="352847908"/>
      </p:ext>
    </p:extLst>
  </p:cSld>
  <p:clrMapOvr>
    <a:masterClrMapping/>
  </p:clrMapOvr>
</p:sld>
</file>

<file path=ppt/theme/theme1.xml><?xml version="1.0" encoding="utf-8"?>
<a:theme xmlns:a="http://schemas.openxmlformats.org/drawingml/2006/main" name="Aube">
  <a:themeElements>
    <a:clrScheme name="Aube">
      <a:dk1>
        <a:sysClr val="windowText" lastClr="000000"/>
      </a:dk1>
      <a:lt1>
        <a:sysClr val="window" lastClr="FFFFFF"/>
      </a:lt1>
      <a:dk2>
        <a:srgbClr val="24213E"/>
      </a:dk2>
      <a:lt2>
        <a:srgbClr val="E9EAF0"/>
      </a:lt2>
      <a:accent1>
        <a:srgbClr val="E8BC4A"/>
      </a:accent1>
      <a:accent2>
        <a:srgbClr val="83C1C6"/>
      </a:accent2>
      <a:accent3>
        <a:srgbClr val="E78D35"/>
      </a:accent3>
      <a:accent4>
        <a:srgbClr val="909CE1"/>
      </a:accent4>
      <a:accent5>
        <a:srgbClr val="839C41"/>
      </a:accent5>
      <a:accent6>
        <a:srgbClr val="CC5439"/>
      </a:accent6>
      <a:hlink>
        <a:srgbClr val="1C6CF1"/>
      </a:hlink>
      <a:folHlink>
        <a:srgbClr val="C649E0"/>
      </a:folHlink>
    </a:clrScheme>
    <a:fontScheme name="Aube">
      <a:maj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ヒラギノ角ゴ Pro W3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ub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 fov="600000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bg1">
                <a:shade val="100000"/>
                <a:satMod val="300000"/>
              </a:schemeClr>
            </a:gs>
            <a:gs pos="31000">
              <a:schemeClr val="bg1">
                <a:tint val="100000"/>
                <a:satMod val="300000"/>
              </a:schemeClr>
            </a:gs>
            <a:gs pos="62000">
              <a:schemeClr val="phClr">
                <a:tint val="100000"/>
                <a:shade val="100000"/>
                <a:satMod val="100000"/>
              </a:schemeClr>
            </a:gs>
            <a:gs pos="100000">
              <a:schemeClr val="phClr">
                <a:shade val="100000"/>
                <a:hueMod val="93000"/>
                <a:satMod val="50000"/>
                <a:lumMod val="2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tint val="100000"/>
                <a:shade val="100000"/>
                <a:alpha val="100000"/>
                <a:hueMod val="100000"/>
                <a:satMod val="150000"/>
                <a:lumMod val="5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1359</TotalTime>
  <Words>958</Words>
  <Application>Microsoft Macintosh PowerPoint</Application>
  <PresentationFormat>Présentation à l'écran (4:3)</PresentationFormat>
  <Paragraphs>213</Paragraphs>
  <Slides>40</Slides>
  <Notes>12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40</vt:i4>
      </vt:variant>
    </vt:vector>
  </HeadingPairs>
  <TitlesOfParts>
    <vt:vector size="41" baseType="lpstr">
      <vt:lpstr>Aube</vt:lpstr>
      <vt:lpstr>Beyond single species SDMs</vt:lpstr>
      <vt:lpstr>Présentation PowerPoint</vt:lpstr>
      <vt:lpstr>Biodiversity Data (species-level)</vt:lpstr>
      <vt:lpstr>Présentation PowerPoint</vt:lpstr>
      <vt:lpstr>Why SDMs?</vt:lpstr>
      <vt:lpstr>Why multi-species models?</vt:lpstr>
      <vt:lpstr>Présentation PowerPoint</vt:lpstr>
      <vt:lpstr>Présentation PowerPoint</vt:lpstr>
      <vt:lpstr>Why multi-species models over SDMs?</vt:lpstr>
      <vt:lpstr>How to add species to an SDM?</vt:lpstr>
      <vt:lpstr>Présentation PowerPoint</vt:lpstr>
      <vt:lpstr>Multi-species model</vt:lpstr>
      <vt:lpstr>Multi-species model</vt:lpstr>
      <vt:lpstr>Présentation PowerPoint</vt:lpstr>
      <vt:lpstr>Présentation PowerPoint</vt:lpstr>
      <vt:lpstr>Présentation PowerPoint</vt:lpstr>
      <vt:lpstr>Multi-species model</vt:lpstr>
      <vt:lpstr>Présentation PowerPoint</vt:lpstr>
      <vt:lpstr>Multi-species model</vt:lpstr>
      <vt:lpstr>Présentation PowerPoint</vt:lpstr>
      <vt:lpstr>Présentation PowerPoint</vt:lpstr>
      <vt:lpstr>JSDM  - latent variable probit regression</vt:lpstr>
      <vt:lpstr>JSDM  - latent variable probit regression</vt:lpstr>
      <vt:lpstr>Latent structures in models..</vt:lpstr>
      <vt:lpstr>Présentation PowerPoint</vt:lpstr>
      <vt:lpstr>Présentation PowerPoint</vt:lpstr>
      <vt:lpstr>Hierarchical JSDM</vt:lpstr>
      <vt:lpstr>JSDM outputs</vt:lpstr>
      <vt:lpstr>Présentation PowerPoint</vt:lpstr>
      <vt:lpstr>Présentation PowerPoint</vt:lpstr>
      <vt:lpstr>JSDM outputs</vt:lpstr>
      <vt:lpstr>Présentation PowerPoint</vt:lpstr>
      <vt:lpstr>Residual Correlation</vt:lpstr>
      <vt:lpstr>What do we know about species interactions?</vt:lpstr>
      <vt:lpstr>Facilitation</vt:lpstr>
      <vt:lpstr>Présentation PowerPoint</vt:lpstr>
      <vt:lpstr>JSDM – advances  HMSC - Ovaskainen</vt:lpstr>
      <vt:lpstr>JSDM for many species</vt:lpstr>
      <vt:lpstr>Advances - GJAM</vt:lpstr>
      <vt:lpstr>Comparison to SDM</vt:lpstr>
    </vt:vector>
  </TitlesOfParts>
  <Company>CNRS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LP</dc:creator>
  <cp:lastModifiedBy>LP</cp:lastModifiedBy>
  <cp:revision>82</cp:revision>
  <dcterms:created xsi:type="dcterms:W3CDTF">2019-04-30T23:56:23Z</dcterms:created>
  <dcterms:modified xsi:type="dcterms:W3CDTF">2019-05-09T07:20:59Z</dcterms:modified>
</cp:coreProperties>
</file>

<file path=docProps/thumbnail.jpeg>
</file>